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3"/>
  </p:sldMasterIdLst>
  <p:notesMasterIdLst>
    <p:notesMasterId r:id="rId26"/>
  </p:notesMasterIdLst>
  <p:handoutMasterIdLst>
    <p:handoutMasterId r:id="rId27"/>
  </p:handoutMasterIdLst>
  <p:sldIdLst>
    <p:sldId id="1661" r:id="rId4"/>
    <p:sldId id="1806" r:id="rId5"/>
    <p:sldId id="1820" r:id="rId6"/>
    <p:sldId id="1815" r:id="rId7"/>
    <p:sldId id="1816" r:id="rId8"/>
    <p:sldId id="1817" r:id="rId9"/>
    <p:sldId id="1818" r:id="rId10"/>
    <p:sldId id="1835" r:id="rId11"/>
    <p:sldId id="1826" r:id="rId12"/>
    <p:sldId id="1819" r:id="rId13"/>
    <p:sldId id="321" r:id="rId14"/>
    <p:sldId id="1821" r:id="rId15"/>
    <p:sldId id="1832" r:id="rId16"/>
    <p:sldId id="1527" r:id="rId17"/>
    <p:sldId id="1833" r:id="rId18"/>
    <p:sldId id="1830" r:id="rId19"/>
    <p:sldId id="1825" r:id="rId20"/>
    <p:sldId id="1837" r:id="rId21"/>
    <p:sldId id="316" r:id="rId22"/>
    <p:sldId id="1602" r:id="rId23"/>
    <p:sldId id="1814" r:id="rId24"/>
    <p:sldId id="1532" r:id="rId2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Build Template" id="{A073DAE3-B461-442F-A3D3-6642BD875E45}">
          <p14:sldIdLst>
            <p14:sldId id="1661"/>
            <p14:sldId id="1806"/>
            <p14:sldId id="1820"/>
            <p14:sldId id="1815"/>
            <p14:sldId id="1816"/>
            <p14:sldId id="1817"/>
            <p14:sldId id="1818"/>
            <p14:sldId id="1835"/>
            <p14:sldId id="1826"/>
            <p14:sldId id="1819"/>
            <p14:sldId id="321"/>
            <p14:sldId id="1821"/>
            <p14:sldId id="1832"/>
            <p14:sldId id="1527"/>
            <p14:sldId id="1833"/>
            <p14:sldId id="1830"/>
            <p14:sldId id="1825"/>
            <p14:sldId id="1837"/>
            <p14:sldId id="316"/>
            <p14:sldId id="1602"/>
            <p14:sldId id="1814"/>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B4D9"/>
    <a:srgbClr val="00B050"/>
    <a:srgbClr val="0078D4"/>
    <a:srgbClr val="E6E6E6"/>
    <a:srgbClr val="1A1A1A"/>
    <a:srgbClr val="FFFFFF"/>
    <a:srgbClr val="107C10"/>
    <a:srgbClr val="EAEAEA"/>
    <a:srgbClr val="004B50"/>
    <a:srgbClr val="0082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283" y="250"/>
      </p:cViewPr>
      <p:guideLst/>
    </p:cSldViewPr>
  </p:slideViewPr>
  <p:notesTextViewPr>
    <p:cViewPr>
      <p:scale>
        <a:sx n="1" d="1"/>
        <a:sy n="1" d="1"/>
      </p:scale>
      <p:origin x="0" y="0"/>
    </p:cViewPr>
  </p:notesTextViewPr>
  <p:sorterViewPr>
    <p:cViewPr>
      <p:scale>
        <a:sx n="100" d="100"/>
        <a:sy n="100" d="100"/>
      </p:scale>
      <p:origin x="0" y="-3245"/>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notesMaster" Target="notesMasters/notesMaster1.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5/2/2018 10:51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0.png>
</file>

<file path=ppt/media/image11.png>
</file>

<file path=ppt/media/image12.svg>
</file>

<file path=ppt/media/image13.png>
</file>

<file path=ppt/media/image14.svg>
</file>

<file path=ppt/media/image15.png>
</file>

<file path=ppt/media/image16.png>
</file>

<file path=ppt/media/image18.png>
</file>

<file path=ppt/media/image19.svg>
</file>

<file path=ppt/media/image21.png>
</file>

<file path=ppt/media/image22.png>
</file>

<file path=ppt/media/image23.png>
</file>

<file path=ppt/media/image24.svg>
</file>

<file path=ppt/media/image25.png>
</file>

<file path=ppt/media/image26.png>
</file>

<file path=ppt/media/image27.png>
</file>

<file path=ppt/media/image4.jp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5/2/2018 10:51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5/2/2018 10:51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442526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a:solidFill>
                  <a:schemeClr val="tx1"/>
                </a:solidFill>
                <a:effectLst/>
                <a:latin typeface="Segoe UI Light" pitchFamily="34" charset="0"/>
                <a:ea typeface="+mn-ea"/>
                <a:cs typeface="+mn-cs"/>
              </a:rPr>
              <a:t>Building Resilient Microservices with .NET Core and Azure Container Services (AKS)</a:t>
            </a:r>
          </a:p>
          <a:p>
            <a:r>
              <a:rPr lang="en-US" sz="882" b="1" i="0" kern="1200">
                <a:solidFill>
                  <a:schemeClr val="tx1"/>
                </a:solidFill>
                <a:effectLst/>
                <a:latin typeface="Segoe UI Light" pitchFamily="34" charset="0"/>
                <a:ea typeface="+mn-ea"/>
                <a:cs typeface="+mn-cs"/>
              </a:rPr>
              <a:t>Code:</a:t>
            </a:r>
            <a:r>
              <a:rPr lang="en-US" sz="882" b="0" i="0" kern="1200">
                <a:solidFill>
                  <a:schemeClr val="tx1"/>
                </a:solidFill>
                <a:effectLst/>
                <a:latin typeface="Segoe UI Light" pitchFamily="34" charset="0"/>
                <a:ea typeface="+mn-ea"/>
                <a:cs typeface="+mn-cs"/>
              </a:rPr>
              <a:t> BRK2141</a:t>
            </a:r>
          </a:p>
          <a:p>
            <a:r>
              <a:rPr lang="en-US" sz="882" b="1" i="0" kern="1200">
                <a:solidFill>
                  <a:schemeClr val="tx1"/>
                </a:solidFill>
                <a:effectLst/>
                <a:latin typeface="Segoe UI Light" pitchFamily="34" charset="0"/>
                <a:ea typeface="+mn-ea"/>
                <a:cs typeface="+mn-cs"/>
              </a:rPr>
              <a:t>Type:</a:t>
            </a:r>
            <a:r>
              <a:rPr lang="en-US" sz="882" b="0" i="0" kern="1200">
                <a:solidFill>
                  <a:schemeClr val="tx1"/>
                </a:solidFill>
                <a:effectLst/>
                <a:latin typeface="Segoe UI Light" pitchFamily="34" charset="0"/>
                <a:ea typeface="+mn-ea"/>
                <a:cs typeface="+mn-cs"/>
              </a:rPr>
              <a:t> Breakout 45 minute</a:t>
            </a:r>
          </a:p>
          <a:p>
            <a:r>
              <a:rPr lang="en-US" sz="882" b="1" i="0" kern="1200">
                <a:solidFill>
                  <a:schemeClr val="tx1"/>
                </a:solidFill>
                <a:effectLst/>
                <a:latin typeface="Segoe UI Light" pitchFamily="34" charset="0"/>
                <a:ea typeface="+mn-ea"/>
                <a:cs typeface="+mn-cs"/>
              </a:rPr>
              <a:t>Track(s):</a:t>
            </a:r>
            <a:r>
              <a:rPr lang="en-US" sz="882" b="0" i="0" kern="1200">
                <a:solidFill>
                  <a:schemeClr val="tx1"/>
                </a:solidFill>
                <a:effectLst/>
                <a:latin typeface="Segoe UI Light" pitchFamily="34" charset="0"/>
                <a:ea typeface="+mn-ea"/>
                <a:cs typeface="+mn-cs"/>
              </a:rPr>
              <a:t> Applications and Infrastructure</a:t>
            </a:r>
          </a:p>
          <a:p>
            <a:r>
              <a:rPr lang="en-US" sz="882" b="1" i="0" kern="1200">
                <a:solidFill>
                  <a:schemeClr val="tx1"/>
                </a:solidFill>
                <a:effectLst/>
                <a:latin typeface="Segoe UI Light" pitchFamily="34" charset="0"/>
                <a:ea typeface="+mn-ea"/>
                <a:cs typeface="+mn-cs"/>
              </a:rPr>
              <a:t>Speaker(s):</a:t>
            </a:r>
            <a:r>
              <a:rPr lang="en-US" sz="882" b="0" i="0" kern="1200">
                <a:solidFill>
                  <a:schemeClr val="tx1"/>
                </a:solidFill>
                <a:effectLst/>
                <a:latin typeface="Segoe UI Light" pitchFamily="34" charset="0"/>
                <a:ea typeface="+mn-ea"/>
                <a:cs typeface="+mn-cs"/>
              </a:rPr>
              <a:t> Glenn Condron, Steve Lasker</a:t>
            </a:r>
          </a:p>
          <a:p>
            <a:r>
              <a:rPr lang="en-US" sz="882" b="1" i="0" kern="1200">
                <a:solidFill>
                  <a:schemeClr val="tx1"/>
                </a:solidFill>
                <a:effectLst/>
                <a:latin typeface="Segoe UI Light" pitchFamily="34" charset="0"/>
                <a:ea typeface="+mn-ea"/>
                <a:cs typeface="+mn-cs"/>
              </a:rPr>
              <a:t>Timeslot:</a:t>
            </a:r>
            <a:r>
              <a:rPr lang="en-US" sz="882" b="0" i="0" kern="1200">
                <a:solidFill>
                  <a:schemeClr val="tx1"/>
                </a:solidFill>
                <a:effectLst/>
                <a:latin typeface="Segoe UI Light" pitchFamily="34" charset="0"/>
                <a:ea typeface="+mn-ea"/>
                <a:cs typeface="+mn-cs"/>
              </a:rPr>
              <a:t> Monday, May 7 2:45 PM-3:30 PM</a:t>
            </a:r>
          </a:p>
          <a:p>
            <a:r>
              <a:rPr lang="en-US" sz="882" b="1" i="0" kern="1200" err="1">
                <a:solidFill>
                  <a:schemeClr val="tx1"/>
                </a:solidFill>
                <a:effectLst/>
                <a:latin typeface="Segoe UI Light" pitchFamily="34" charset="0"/>
                <a:ea typeface="+mn-ea"/>
                <a:cs typeface="+mn-cs"/>
              </a:rPr>
              <a:t>Abstract:</a:t>
            </a:r>
            <a:r>
              <a:rPr lang="en-US" sz="882" b="0" i="0" kern="1200" err="1">
                <a:solidFill>
                  <a:schemeClr val="tx1"/>
                </a:solidFill>
                <a:effectLst/>
                <a:latin typeface="Segoe UI Light" pitchFamily="34" charset="0"/>
                <a:ea typeface="+mn-ea"/>
                <a:cs typeface="+mn-cs"/>
              </a:rPr>
              <a:t>Microservices</a:t>
            </a:r>
            <a:r>
              <a:rPr lang="en-US" sz="882" b="0" i="0" kern="1200">
                <a:solidFill>
                  <a:schemeClr val="tx1"/>
                </a:solidFill>
                <a:effectLst/>
                <a:latin typeface="Segoe UI Light" pitchFamily="34" charset="0"/>
                <a:ea typeface="+mn-ea"/>
                <a:cs typeface="+mn-cs"/>
              </a:rPr>
              <a:t> are highly scalable, resilient, and composable units of deployment for modern applications. But building them is hard. There are a lot of development and deployment considerations to take into account. In this session we'll show you how we're making .NET Core microservices easier to build with new application patterns in .NET Core 2.1 as well as how to deploy and manage them with Kubernetes and Helm.</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5/2/2018 10:51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8936437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Orchestrator icon from: http://cdn.marketplaceimages.windowsphone.com/v8/images/f58edb21-b20c-4315-b837-6cee21n442cd?imageType=ws_icon_large</a:t>
            </a:r>
          </a:p>
          <a:p>
            <a:endParaRPr lang="en-US"/>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a:solidFill>
                  <a:schemeClr val="tx1"/>
                </a:solidFill>
                <a:effectLst/>
                <a:latin typeface="Segoe UI Light" pitchFamily="34" charset="0"/>
                <a:ea typeface="+mn-ea"/>
                <a:cs typeface="+mn-cs"/>
              </a:rPr>
              <a:t>https://git-scm.com/book/en/v2/Git-Branching-Basic-Branching-and-Merging </a:t>
            </a:r>
          </a:p>
          <a:p>
            <a:endParaRPr lang="en-US"/>
          </a:p>
        </p:txBody>
      </p:sp>
      <p:sp>
        <p:nvSpPr>
          <p:cNvPr id="4" name="Header Placeholder 3"/>
          <p:cNvSpPr>
            <a:spLocks noGrp="1"/>
          </p:cNvSpPr>
          <p:nvPr>
            <p:ph type="hdr" sz="quarter" idx="10"/>
          </p:nvPr>
        </p:nvSpPr>
        <p:spPr/>
        <p:txBody>
          <a:bodyPr/>
          <a:lstStyle/>
          <a:p>
            <a:r>
              <a:rPr lang="en-US"/>
              <a:t>Microsoft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5/3/2018 4:11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427530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5/2/2018 10:51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15124000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5/5/2018 2:42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2363370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0E1954-42E9-4D15-8745-9DC569064055}" type="slidenum">
              <a:rPr lang="en-US" smtClean="0"/>
              <a:t>20</a:t>
            </a:fld>
            <a:endParaRPr lang="en-US"/>
          </a:p>
        </p:txBody>
      </p:sp>
    </p:spTree>
    <p:extLst>
      <p:ext uri="{BB962C8B-B14F-4D97-AF65-F5344CB8AC3E}">
        <p14:creationId xmlns:p14="http://schemas.microsoft.com/office/powerpoint/2010/main" val="216760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5/2/2018 10:51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11" name="Freeform 5">
            <a:extLst>
              <a:ext uri="{FF2B5EF4-FFF2-40B4-BE49-F238E27FC236}">
                <a16:creationId xmlns:a16="http://schemas.microsoft.com/office/drawing/2014/main" id="{3A3051D2-DD0C-4419-9210-74A066BBE509}"/>
              </a:ext>
            </a:extLst>
          </p:cNvPr>
          <p:cNvSpPr>
            <a:spLocks noChangeAspect="1" noEditPoints="1"/>
          </p:cNvSpPr>
          <p:nvPr userDrawn="1"/>
        </p:nvSpPr>
        <p:spPr bwMode="black">
          <a:xfrm>
            <a:off x="584200" y="2903438"/>
            <a:ext cx="4343400" cy="527960"/>
          </a:xfrm>
          <a:custGeom>
            <a:avLst/>
            <a:gdLst>
              <a:gd name="T0" fmla="*/ 763 w 809"/>
              <a:gd name="T1" fmla="*/ 64 h 96"/>
              <a:gd name="T2" fmla="*/ 795 w 809"/>
              <a:gd name="T3" fmla="*/ 58 h 96"/>
              <a:gd name="T4" fmla="*/ 795 w 809"/>
              <a:gd name="T5" fmla="*/ 84 h 96"/>
              <a:gd name="T6" fmla="*/ 777 w 809"/>
              <a:gd name="T7" fmla="*/ 30 h 96"/>
              <a:gd name="T8" fmla="*/ 723 w 809"/>
              <a:gd name="T9" fmla="*/ 95 h 96"/>
              <a:gd name="T10" fmla="*/ 701 w 809"/>
              <a:gd name="T11" fmla="*/ 3 h 96"/>
              <a:gd name="T12" fmla="*/ 707 w 809"/>
              <a:gd name="T13" fmla="*/ 16 h 96"/>
              <a:gd name="T14" fmla="*/ 708 w 809"/>
              <a:gd name="T15" fmla="*/ 95 h 96"/>
              <a:gd name="T16" fmla="*/ 661 w 809"/>
              <a:gd name="T17" fmla="*/ 80 h 96"/>
              <a:gd name="T18" fmla="*/ 624 w 809"/>
              <a:gd name="T19" fmla="*/ 69 h 96"/>
              <a:gd name="T20" fmla="*/ 679 w 809"/>
              <a:gd name="T21" fmla="*/ 95 h 96"/>
              <a:gd name="T22" fmla="*/ 579 w 809"/>
              <a:gd name="T23" fmla="*/ 55 h 96"/>
              <a:gd name="T24" fmla="*/ 598 w 809"/>
              <a:gd name="T25" fmla="*/ 69 h 96"/>
              <a:gd name="T26" fmla="*/ 579 w 809"/>
              <a:gd name="T27" fmla="*/ 19 h 96"/>
              <a:gd name="T28" fmla="*/ 605 w 809"/>
              <a:gd name="T29" fmla="*/ 88 h 96"/>
              <a:gd name="T30" fmla="*/ 602 w 809"/>
              <a:gd name="T31" fmla="*/ 12 h 96"/>
              <a:gd name="T32" fmla="*/ 608 w 809"/>
              <a:gd name="T33" fmla="*/ 55 h 96"/>
              <a:gd name="T34" fmla="*/ 471 w 809"/>
              <a:gd name="T35" fmla="*/ 32 h 96"/>
              <a:gd name="T36" fmla="*/ 474 w 809"/>
              <a:gd name="T37" fmla="*/ 2 h 96"/>
              <a:gd name="T38" fmla="*/ 432 w 809"/>
              <a:gd name="T39" fmla="*/ 32 h 96"/>
              <a:gd name="T40" fmla="*/ 457 w 809"/>
              <a:gd name="T41" fmla="*/ 43 h 96"/>
              <a:gd name="T42" fmla="*/ 500 w 809"/>
              <a:gd name="T43" fmla="*/ 96 h 96"/>
              <a:gd name="T44" fmla="*/ 496 w 809"/>
              <a:gd name="T45" fmla="*/ 74 h 96"/>
              <a:gd name="T46" fmla="*/ 496 w 809"/>
              <a:gd name="T47" fmla="*/ 13 h 96"/>
              <a:gd name="T48" fmla="*/ 378 w 809"/>
              <a:gd name="T49" fmla="*/ 64 h 96"/>
              <a:gd name="T50" fmla="*/ 419 w 809"/>
              <a:gd name="T51" fmla="*/ 39 h 96"/>
              <a:gd name="T52" fmla="*/ 363 w 809"/>
              <a:gd name="T53" fmla="*/ 64 h 96"/>
              <a:gd name="T54" fmla="*/ 345 w 809"/>
              <a:gd name="T55" fmla="*/ 62 h 96"/>
              <a:gd name="T56" fmla="*/ 325 w 809"/>
              <a:gd name="T57" fmla="*/ 48 h 96"/>
              <a:gd name="T58" fmla="*/ 352 w 809"/>
              <a:gd name="T59" fmla="*/ 46 h 96"/>
              <a:gd name="T60" fmla="*/ 313 w 809"/>
              <a:gd name="T61" fmla="*/ 41 h 96"/>
              <a:gd name="T62" fmla="*/ 327 w 809"/>
              <a:gd name="T63" fmla="*/ 67 h 96"/>
              <a:gd name="T64" fmla="*/ 328 w 809"/>
              <a:gd name="T65" fmla="*/ 86 h 96"/>
              <a:gd name="T66" fmla="*/ 347 w 809"/>
              <a:gd name="T67" fmla="*/ 91 h 96"/>
              <a:gd name="T68" fmla="*/ 286 w 809"/>
              <a:gd name="T69" fmla="*/ 63 h 96"/>
              <a:gd name="T70" fmla="*/ 256 w 809"/>
              <a:gd name="T71" fmla="*/ 79 h 96"/>
              <a:gd name="T72" fmla="*/ 301 w 809"/>
              <a:gd name="T73" fmla="*/ 63 h 96"/>
              <a:gd name="T74" fmla="*/ 246 w 809"/>
              <a:gd name="T75" fmla="*/ 39 h 96"/>
              <a:gd name="T76" fmla="*/ 210 w 809"/>
              <a:gd name="T77" fmla="*/ 45 h 96"/>
              <a:gd name="T78" fmla="*/ 210 w 809"/>
              <a:gd name="T79" fmla="*/ 65 h 96"/>
              <a:gd name="T80" fmla="*/ 226 w 809"/>
              <a:gd name="T81" fmla="*/ 31 h 96"/>
              <a:gd name="T82" fmla="*/ 165 w 809"/>
              <a:gd name="T83" fmla="*/ 96 h 96"/>
              <a:gd name="T84" fmla="*/ 148 w 809"/>
              <a:gd name="T85" fmla="*/ 64 h 96"/>
              <a:gd name="T86" fmla="*/ 167 w 809"/>
              <a:gd name="T87" fmla="*/ 30 h 96"/>
              <a:gd name="T88" fmla="*/ 108 w 809"/>
              <a:gd name="T89" fmla="*/ 32 h 96"/>
              <a:gd name="T90" fmla="*/ 110 w 809"/>
              <a:gd name="T91" fmla="*/ 17 h 96"/>
              <a:gd name="T92" fmla="*/ 116 w 809"/>
              <a:gd name="T93" fmla="*/ 3 h 96"/>
              <a:gd name="T94" fmla="*/ 80 w 809"/>
              <a:gd name="T95" fmla="*/ 38 h 96"/>
              <a:gd name="T96" fmla="*/ 42 w 809"/>
              <a:gd name="T97" fmla="*/ 95 h 96"/>
              <a:gd name="T98" fmla="*/ 14 w 809"/>
              <a:gd name="T99" fmla="*/ 95 h 96"/>
              <a:gd name="T100" fmla="*/ 47 w 809"/>
              <a:gd name="T101" fmla="*/ 7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9" h="96">
                <a:moveTo>
                  <a:pt x="795" y="58"/>
                </a:moveTo>
                <a:cubicBezTo>
                  <a:pt x="795" y="53"/>
                  <a:pt x="794" y="50"/>
                  <a:pt x="791" y="46"/>
                </a:cubicBezTo>
                <a:cubicBezTo>
                  <a:pt x="788" y="43"/>
                  <a:pt x="784" y="42"/>
                  <a:pt x="780" y="42"/>
                </a:cubicBezTo>
                <a:cubicBezTo>
                  <a:pt x="775" y="42"/>
                  <a:pt x="770" y="44"/>
                  <a:pt x="767" y="48"/>
                </a:cubicBezTo>
                <a:cubicBezTo>
                  <a:pt x="764" y="52"/>
                  <a:pt x="763" y="57"/>
                  <a:pt x="763" y="64"/>
                </a:cubicBezTo>
                <a:cubicBezTo>
                  <a:pt x="763" y="71"/>
                  <a:pt x="764" y="76"/>
                  <a:pt x="767" y="79"/>
                </a:cubicBezTo>
                <a:cubicBezTo>
                  <a:pt x="770" y="83"/>
                  <a:pt x="774" y="85"/>
                  <a:pt x="779" y="85"/>
                </a:cubicBezTo>
                <a:cubicBezTo>
                  <a:pt x="784" y="85"/>
                  <a:pt x="788" y="83"/>
                  <a:pt x="791" y="79"/>
                </a:cubicBezTo>
                <a:cubicBezTo>
                  <a:pt x="794" y="76"/>
                  <a:pt x="795" y="71"/>
                  <a:pt x="795" y="66"/>
                </a:cubicBezTo>
                <a:lnTo>
                  <a:pt x="795" y="58"/>
                </a:lnTo>
                <a:close/>
                <a:moveTo>
                  <a:pt x="809" y="2"/>
                </a:moveTo>
                <a:cubicBezTo>
                  <a:pt x="809" y="95"/>
                  <a:pt x="809" y="95"/>
                  <a:pt x="809" y="95"/>
                </a:cubicBezTo>
                <a:cubicBezTo>
                  <a:pt x="795" y="95"/>
                  <a:pt x="795" y="95"/>
                  <a:pt x="795" y="95"/>
                </a:cubicBezTo>
                <a:cubicBezTo>
                  <a:pt x="795" y="84"/>
                  <a:pt x="795" y="84"/>
                  <a:pt x="795" y="84"/>
                </a:cubicBezTo>
                <a:cubicBezTo>
                  <a:pt x="795" y="84"/>
                  <a:pt x="795" y="84"/>
                  <a:pt x="795" y="84"/>
                </a:cubicBezTo>
                <a:cubicBezTo>
                  <a:pt x="790" y="92"/>
                  <a:pt x="783" y="96"/>
                  <a:pt x="774" y="96"/>
                </a:cubicBezTo>
                <a:cubicBezTo>
                  <a:pt x="766" y="96"/>
                  <a:pt x="760" y="93"/>
                  <a:pt x="755" y="88"/>
                </a:cubicBezTo>
                <a:cubicBezTo>
                  <a:pt x="751" y="82"/>
                  <a:pt x="748" y="74"/>
                  <a:pt x="748" y="65"/>
                </a:cubicBezTo>
                <a:cubicBezTo>
                  <a:pt x="748" y="54"/>
                  <a:pt x="751" y="46"/>
                  <a:pt x="756" y="40"/>
                </a:cubicBezTo>
                <a:cubicBezTo>
                  <a:pt x="761" y="34"/>
                  <a:pt x="768" y="30"/>
                  <a:pt x="777" y="30"/>
                </a:cubicBezTo>
                <a:cubicBezTo>
                  <a:pt x="785" y="30"/>
                  <a:pt x="791" y="34"/>
                  <a:pt x="795" y="41"/>
                </a:cubicBezTo>
                <a:cubicBezTo>
                  <a:pt x="795" y="41"/>
                  <a:pt x="795" y="41"/>
                  <a:pt x="795" y="41"/>
                </a:cubicBezTo>
                <a:cubicBezTo>
                  <a:pt x="795" y="2"/>
                  <a:pt x="795" y="2"/>
                  <a:pt x="795" y="2"/>
                </a:cubicBezTo>
                <a:lnTo>
                  <a:pt x="809" y="2"/>
                </a:lnTo>
                <a:close/>
                <a:moveTo>
                  <a:pt x="723" y="95"/>
                </a:moveTo>
                <a:cubicBezTo>
                  <a:pt x="738" y="95"/>
                  <a:pt x="738" y="95"/>
                  <a:pt x="738" y="95"/>
                </a:cubicBezTo>
                <a:cubicBezTo>
                  <a:pt x="738" y="2"/>
                  <a:pt x="738" y="2"/>
                  <a:pt x="738" y="2"/>
                </a:cubicBezTo>
                <a:cubicBezTo>
                  <a:pt x="723" y="2"/>
                  <a:pt x="723" y="2"/>
                  <a:pt x="723" y="2"/>
                </a:cubicBezTo>
                <a:lnTo>
                  <a:pt x="723" y="95"/>
                </a:lnTo>
                <a:close/>
                <a:moveTo>
                  <a:pt x="701" y="3"/>
                </a:moveTo>
                <a:cubicBezTo>
                  <a:pt x="699" y="3"/>
                  <a:pt x="697" y="3"/>
                  <a:pt x="695" y="5"/>
                </a:cubicBezTo>
                <a:cubicBezTo>
                  <a:pt x="694" y="7"/>
                  <a:pt x="693" y="8"/>
                  <a:pt x="693" y="11"/>
                </a:cubicBezTo>
                <a:cubicBezTo>
                  <a:pt x="693" y="13"/>
                  <a:pt x="694" y="15"/>
                  <a:pt x="695" y="17"/>
                </a:cubicBezTo>
                <a:cubicBezTo>
                  <a:pt x="697" y="18"/>
                  <a:pt x="699" y="19"/>
                  <a:pt x="701" y="19"/>
                </a:cubicBezTo>
                <a:cubicBezTo>
                  <a:pt x="704" y="19"/>
                  <a:pt x="706" y="18"/>
                  <a:pt x="707" y="16"/>
                </a:cubicBezTo>
                <a:cubicBezTo>
                  <a:pt x="709" y="15"/>
                  <a:pt x="710" y="13"/>
                  <a:pt x="710" y="11"/>
                </a:cubicBezTo>
                <a:cubicBezTo>
                  <a:pt x="710" y="8"/>
                  <a:pt x="709" y="7"/>
                  <a:pt x="707" y="5"/>
                </a:cubicBezTo>
                <a:cubicBezTo>
                  <a:pt x="706" y="3"/>
                  <a:pt x="704" y="3"/>
                  <a:pt x="701" y="3"/>
                </a:cubicBezTo>
                <a:moveTo>
                  <a:pt x="694" y="95"/>
                </a:moveTo>
                <a:cubicBezTo>
                  <a:pt x="708" y="95"/>
                  <a:pt x="708" y="95"/>
                  <a:pt x="708" y="95"/>
                </a:cubicBezTo>
                <a:cubicBezTo>
                  <a:pt x="708" y="32"/>
                  <a:pt x="708" y="32"/>
                  <a:pt x="708" y="32"/>
                </a:cubicBezTo>
                <a:cubicBezTo>
                  <a:pt x="694" y="32"/>
                  <a:pt x="694" y="32"/>
                  <a:pt x="694" y="32"/>
                </a:cubicBezTo>
                <a:lnTo>
                  <a:pt x="694" y="95"/>
                </a:lnTo>
                <a:close/>
                <a:moveTo>
                  <a:pt x="665" y="68"/>
                </a:moveTo>
                <a:cubicBezTo>
                  <a:pt x="665" y="73"/>
                  <a:pt x="664" y="77"/>
                  <a:pt x="661" y="80"/>
                </a:cubicBezTo>
                <a:cubicBezTo>
                  <a:pt x="658" y="83"/>
                  <a:pt x="655" y="85"/>
                  <a:pt x="651" y="85"/>
                </a:cubicBezTo>
                <a:cubicBezTo>
                  <a:pt x="642" y="85"/>
                  <a:pt x="638" y="79"/>
                  <a:pt x="638" y="68"/>
                </a:cubicBezTo>
                <a:cubicBezTo>
                  <a:pt x="638" y="32"/>
                  <a:pt x="638" y="32"/>
                  <a:pt x="638" y="32"/>
                </a:cubicBezTo>
                <a:cubicBezTo>
                  <a:pt x="624" y="32"/>
                  <a:pt x="624" y="32"/>
                  <a:pt x="624" y="32"/>
                </a:cubicBezTo>
                <a:cubicBezTo>
                  <a:pt x="624" y="69"/>
                  <a:pt x="624" y="69"/>
                  <a:pt x="624" y="69"/>
                </a:cubicBezTo>
                <a:cubicBezTo>
                  <a:pt x="624" y="87"/>
                  <a:pt x="631" y="96"/>
                  <a:pt x="646" y="96"/>
                </a:cubicBezTo>
                <a:cubicBezTo>
                  <a:pt x="654" y="96"/>
                  <a:pt x="661" y="92"/>
                  <a:pt x="665" y="85"/>
                </a:cubicBezTo>
                <a:cubicBezTo>
                  <a:pt x="665" y="85"/>
                  <a:pt x="665" y="85"/>
                  <a:pt x="665" y="85"/>
                </a:cubicBezTo>
                <a:cubicBezTo>
                  <a:pt x="665" y="95"/>
                  <a:pt x="665" y="95"/>
                  <a:pt x="665" y="95"/>
                </a:cubicBezTo>
                <a:cubicBezTo>
                  <a:pt x="679" y="95"/>
                  <a:pt x="679" y="95"/>
                  <a:pt x="679" y="95"/>
                </a:cubicBezTo>
                <a:cubicBezTo>
                  <a:pt x="679" y="32"/>
                  <a:pt x="679" y="32"/>
                  <a:pt x="679" y="32"/>
                </a:cubicBezTo>
                <a:cubicBezTo>
                  <a:pt x="665" y="32"/>
                  <a:pt x="665" y="32"/>
                  <a:pt x="665" y="32"/>
                </a:cubicBezTo>
                <a:lnTo>
                  <a:pt x="665" y="68"/>
                </a:lnTo>
                <a:close/>
                <a:moveTo>
                  <a:pt x="598" y="69"/>
                </a:moveTo>
                <a:cubicBezTo>
                  <a:pt x="598" y="60"/>
                  <a:pt x="592" y="55"/>
                  <a:pt x="579" y="55"/>
                </a:cubicBezTo>
                <a:cubicBezTo>
                  <a:pt x="569" y="55"/>
                  <a:pt x="569" y="55"/>
                  <a:pt x="569" y="55"/>
                </a:cubicBezTo>
                <a:cubicBezTo>
                  <a:pt x="569" y="83"/>
                  <a:pt x="569" y="83"/>
                  <a:pt x="569" y="83"/>
                </a:cubicBezTo>
                <a:cubicBezTo>
                  <a:pt x="581" y="83"/>
                  <a:pt x="581" y="83"/>
                  <a:pt x="581" y="83"/>
                </a:cubicBezTo>
                <a:cubicBezTo>
                  <a:pt x="587" y="83"/>
                  <a:pt x="591" y="82"/>
                  <a:pt x="594" y="79"/>
                </a:cubicBezTo>
                <a:cubicBezTo>
                  <a:pt x="597" y="77"/>
                  <a:pt x="598" y="73"/>
                  <a:pt x="598" y="69"/>
                </a:cubicBezTo>
                <a:moveTo>
                  <a:pt x="569" y="44"/>
                </a:moveTo>
                <a:cubicBezTo>
                  <a:pt x="578" y="44"/>
                  <a:pt x="578" y="44"/>
                  <a:pt x="578" y="44"/>
                </a:cubicBezTo>
                <a:cubicBezTo>
                  <a:pt x="583" y="44"/>
                  <a:pt x="587" y="42"/>
                  <a:pt x="590" y="40"/>
                </a:cubicBezTo>
                <a:cubicBezTo>
                  <a:pt x="593" y="38"/>
                  <a:pt x="594" y="34"/>
                  <a:pt x="594" y="30"/>
                </a:cubicBezTo>
                <a:cubicBezTo>
                  <a:pt x="594" y="22"/>
                  <a:pt x="589" y="19"/>
                  <a:pt x="579" y="19"/>
                </a:cubicBezTo>
                <a:cubicBezTo>
                  <a:pt x="569" y="19"/>
                  <a:pt x="569" y="19"/>
                  <a:pt x="569" y="19"/>
                </a:cubicBezTo>
                <a:lnTo>
                  <a:pt x="569" y="44"/>
                </a:lnTo>
                <a:close/>
                <a:moveTo>
                  <a:pt x="608" y="55"/>
                </a:moveTo>
                <a:cubicBezTo>
                  <a:pt x="612" y="58"/>
                  <a:pt x="614" y="63"/>
                  <a:pt x="614" y="69"/>
                </a:cubicBezTo>
                <a:cubicBezTo>
                  <a:pt x="614" y="77"/>
                  <a:pt x="611" y="83"/>
                  <a:pt x="605" y="88"/>
                </a:cubicBezTo>
                <a:cubicBezTo>
                  <a:pt x="599" y="92"/>
                  <a:pt x="591" y="95"/>
                  <a:pt x="582" y="95"/>
                </a:cubicBezTo>
                <a:cubicBezTo>
                  <a:pt x="554" y="95"/>
                  <a:pt x="554" y="95"/>
                  <a:pt x="554" y="95"/>
                </a:cubicBezTo>
                <a:cubicBezTo>
                  <a:pt x="554" y="7"/>
                  <a:pt x="554" y="7"/>
                  <a:pt x="554" y="7"/>
                </a:cubicBezTo>
                <a:cubicBezTo>
                  <a:pt x="582" y="7"/>
                  <a:pt x="582" y="7"/>
                  <a:pt x="582" y="7"/>
                </a:cubicBezTo>
                <a:cubicBezTo>
                  <a:pt x="591" y="7"/>
                  <a:pt x="597" y="9"/>
                  <a:pt x="602" y="12"/>
                </a:cubicBezTo>
                <a:cubicBezTo>
                  <a:pt x="607" y="16"/>
                  <a:pt x="610" y="21"/>
                  <a:pt x="610" y="27"/>
                </a:cubicBezTo>
                <a:cubicBezTo>
                  <a:pt x="610" y="32"/>
                  <a:pt x="608" y="36"/>
                  <a:pt x="605" y="40"/>
                </a:cubicBezTo>
                <a:cubicBezTo>
                  <a:pt x="603" y="44"/>
                  <a:pt x="599" y="46"/>
                  <a:pt x="594" y="48"/>
                </a:cubicBezTo>
                <a:cubicBezTo>
                  <a:pt x="594" y="48"/>
                  <a:pt x="594" y="48"/>
                  <a:pt x="594" y="48"/>
                </a:cubicBezTo>
                <a:cubicBezTo>
                  <a:pt x="600" y="49"/>
                  <a:pt x="605" y="51"/>
                  <a:pt x="608" y="55"/>
                </a:cubicBezTo>
                <a:moveTo>
                  <a:pt x="496" y="13"/>
                </a:moveTo>
                <a:cubicBezTo>
                  <a:pt x="482" y="17"/>
                  <a:pt x="482" y="17"/>
                  <a:pt x="482" y="17"/>
                </a:cubicBezTo>
                <a:cubicBezTo>
                  <a:pt x="482" y="32"/>
                  <a:pt x="482" y="32"/>
                  <a:pt x="482" y="32"/>
                </a:cubicBezTo>
                <a:cubicBezTo>
                  <a:pt x="471" y="32"/>
                  <a:pt x="471" y="32"/>
                  <a:pt x="471" y="32"/>
                </a:cubicBezTo>
                <a:cubicBezTo>
                  <a:pt x="471" y="32"/>
                  <a:pt x="471" y="32"/>
                  <a:pt x="471" y="32"/>
                </a:cubicBezTo>
                <a:cubicBezTo>
                  <a:pt x="457" y="32"/>
                  <a:pt x="457" y="32"/>
                  <a:pt x="457" y="32"/>
                </a:cubicBezTo>
                <a:cubicBezTo>
                  <a:pt x="457" y="23"/>
                  <a:pt x="457" y="23"/>
                  <a:pt x="457" y="23"/>
                </a:cubicBezTo>
                <a:cubicBezTo>
                  <a:pt x="457" y="16"/>
                  <a:pt x="460" y="12"/>
                  <a:pt x="467" y="12"/>
                </a:cubicBezTo>
                <a:cubicBezTo>
                  <a:pt x="470" y="12"/>
                  <a:pt x="472" y="12"/>
                  <a:pt x="474" y="13"/>
                </a:cubicBezTo>
                <a:cubicBezTo>
                  <a:pt x="474" y="2"/>
                  <a:pt x="474" y="2"/>
                  <a:pt x="474" y="2"/>
                </a:cubicBezTo>
                <a:cubicBezTo>
                  <a:pt x="472" y="1"/>
                  <a:pt x="469" y="0"/>
                  <a:pt x="465" y="0"/>
                </a:cubicBezTo>
                <a:cubicBezTo>
                  <a:pt x="459" y="0"/>
                  <a:pt x="454" y="2"/>
                  <a:pt x="449" y="6"/>
                </a:cubicBezTo>
                <a:cubicBezTo>
                  <a:pt x="445" y="10"/>
                  <a:pt x="443" y="15"/>
                  <a:pt x="443" y="22"/>
                </a:cubicBezTo>
                <a:cubicBezTo>
                  <a:pt x="443" y="32"/>
                  <a:pt x="443" y="32"/>
                  <a:pt x="443" y="32"/>
                </a:cubicBezTo>
                <a:cubicBezTo>
                  <a:pt x="432" y="32"/>
                  <a:pt x="432" y="32"/>
                  <a:pt x="432" y="32"/>
                </a:cubicBezTo>
                <a:cubicBezTo>
                  <a:pt x="432" y="43"/>
                  <a:pt x="432" y="43"/>
                  <a:pt x="432" y="43"/>
                </a:cubicBezTo>
                <a:cubicBezTo>
                  <a:pt x="443" y="43"/>
                  <a:pt x="443" y="43"/>
                  <a:pt x="443" y="43"/>
                </a:cubicBezTo>
                <a:cubicBezTo>
                  <a:pt x="443" y="95"/>
                  <a:pt x="443" y="95"/>
                  <a:pt x="443" y="95"/>
                </a:cubicBezTo>
                <a:cubicBezTo>
                  <a:pt x="457" y="95"/>
                  <a:pt x="457" y="95"/>
                  <a:pt x="457" y="95"/>
                </a:cubicBezTo>
                <a:cubicBezTo>
                  <a:pt x="457" y="43"/>
                  <a:pt x="457" y="43"/>
                  <a:pt x="457" y="43"/>
                </a:cubicBezTo>
                <a:cubicBezTo>
                  <a:pt x="471" y="43"/>
                  <a:pt x="471" y="43"/>
                  <a:pt x="471" y="43"/>
                </a:cubicBezTo>
                <a:cubicBezTo>
                  <a:pt x="471" y="43"/>
                  <a:pt x="471" y="43"/>
                  <a:pt x="471" y="43"/>
                </a:cubicBezTo>
                <a:cubicBezTo>
                  <a:pt x="482" y="43"/>
                  <a:pt x="482" y="43"/>
                  <a:pt x="482" y="43"/>
                </a:cubicBezTo>
                <a:cubicBezTo>
                  <a:pt x="482" y="79"/>
                  <a:pt x="482" y="79"/>
                  <a:pt x="482" y="79"/>
                </a:cubicBezTo>
                <a:cubicBezTo>
                  <a:pt x="482" y="90"/>
                  <a:pt x="488" y="96"/>
                  <a:pt x="500" y="96"/>
                </a:cubicBezTo>
                <a:cubicBezTo>
                  <a:pt x="504" y="96"/>
                  <a:pt x="508" y="95"/>
                  <a:pt x="511" y="94"/>
                </a:cubicBezTo>
                <a:cubicBezTo>
                  <a:pt x="511" y="83"/>
                  <a:pt x="511" y="83"/>
                  <a:pt x="511" y="83"/>
                </a:cubicBezTo>
                <a:cubicBezTo>
                  <a:pt x="509" y="84"/>
                  <a:pt x="507" y="85"/>
                  <a:pt x="505" y="85"/>
                </a:cubicBezTo>
                <a:cubicBezTo>
                  <a:pt x="501" y="85"/>
                  <a:pt x="499" y="84"/>
                  <a:pt x="498" y="82"/>
                </a:cubicBezTo>
                <a:cubicBezTo>
                  <a:pt x="496" y="81"/>
                  <a:pt x="496" y="78"/>
                  <a:pt x="496" y="74"/>
                </a:cubicBezTo>
                <a:cubicBezTo>
                  <a:pt x="496" y="43"/>
                  <a:pt x="496" y="43"/>
                  <a:pt x="496" y="43"/>
                </a:cubicBezTo>
                <a:cubicBezTo>
                  <a:pt x="511" y="43"/>
                  <a:pt x="511" y="43"/>
                  <a:pt x="511" y="43"/>
                </a:cubicBezTo>
                <a:cubicBezTo>
                  <a:pt x="511" y="32"/>
                  <a:pt x="511" y="32"/>
                  <a:pt x="511" y="32"/>
                </a:cubicBezTo>
                <a:cubicBezTo>
                  <a:pt x="496" y="32"/>
                  <a:pt x="496" y="32"/>
                  <a:pt x="496" y="32"/>
                </a:cubicBezTo>
                <a:lnTo>
                  <a:pt x="496" y="13"/>
                </a:lnTo>
                <a:close/>
                <a:moveTo>
                  <a:pt x="413" y="63"/>
                </a:moveTo>
                <a:cubicBezTo>
                  <a:pt x="413" y="56"/>
                  <a:pt x="412" y="51"/>
                  <a:pt x="409" y="47"/>
                </a:cubicBezTo>
                <a:cubicBezTo>
                  <a:pt x="406" y="44"/>
                  <a:pt x="401" y="42"/>
                  <a:pt x="396" y="42"/>
                </a:cubicBezTo>
                <a:cubicBezTo>
                  <a:pt x="390" y="42"/>
                  <a:pt x="386" y="44"/>
                  <a:pt x="382" y="48"/>
                </a:cubicBezTo>
                <a:cubicBezTo>
                  <a:pt x="379" y="51"/>
                  <a:pt x="378" y="57"/>
                  <a:pt x="378" y="64"/>
                </a:cubicBezTo>
                <a:cubicBezTo>
                  <a:pt x="378" y="70"/>
                  <a:pt x="379" y="75"/>
                  <a:pt x="383" y="79"/>
                </a:cubicBezTo>
                <a:cubicBezTo>
                  <a:pt x="386" y="83"/>
                  <a:pt x="390" y="85"/>
                  <a:pt x="396" y="85"/>
                </a:cubicBezTo>
                <a:cubicBezTo>
                  <a:pt x="401" y="85"/>
                  <a:pt x="406" y="83"/>
                  <a:pt x="409" y="79"/>
                </a:cubicBezTo>
                <a:cubicBezTo>
                  <a:pt x="412" y="76"/>
                  <a:pt x="413" y="70"/>
                  <a:pt x="413" y="63"/>
                </a:cubicBezTo>
                <a:moveTo>
                  <a:pt x="419" y="39"/>
                </a:moveTo>
                <a:cubicBezTo>
                  <a:pt x="425" y="45"/>
                  <a:pt x="428" y="53"/>
                  <a:pt x="428" y="63"/>
                </a:cubicBezTo>
                <a:cubicBezTo>
                  <a:pt x="428" y="73"/>
                  <a:pt x="425" y="81"/>
                  <a:pt x="419" y="87"/>
                </a:cubicBezTo>
                <a:cubicBezTo>
                  <a:pt x="413" y="93"/>
                  <a:pt x="405" y="96"/>
                  <a:pt x="395" y="96"/>
                </a:cubicBezTo>
                <a:cubicBezTo>
                  <a:pt x="385" y="96"/>
                  <a:pt x="378" y="93"/>
                  <a:pt x="372" y="87"/>
                </a:cubicBezTo>
                <a:cubicBezTo>
                  <a:pt x="366" y="81"/>
                  <a:pt x="363" y="74"/>
                  <a:pt x="363" y="64"/>
                </a:cubicBezTo>
                <a:cubicBezTo>
                  <a:pt x="363" y="53"/>
                  <a:pt x="366" y="45"/>
                  <a:pt x="372" y="39"/>
                </a:cubicBezTo>
                <a:cubicBezTo>
                  <a:pt x="378" y="33"/>
                  <a:pt x="386" y="30"/>
                  <a:pt x="396" y="30"/>
                </a:cubicBezTo>
                <a:cubicBezTo>
                  <a:pt x="406" y="30"/>
                  <a:pt x="414" y="33"/>
                  <a:pt x="419" y="39"/>
                </a:cubicBezTo>
                <a:moveTo>
                  <a:pt x="350" y="66"/>
                </a:moveTo>
                <a:cubicBezTo>
                  <a:pt x="349" y="64"/>
                  <a:pt x="347" y="63"/>
                  <a:pt x="345" y="62"/>
                </a:cubicBezTo>
                <a:cubicBezTo>
                  <a:pt x="343" y="60"/>
                  <a:pt x="340" y="59"/>
                  <a:pt x="337" y="58"/>
                </a:cubicBezTo>
                <a:cubicBezTo>
                  <a:pt x="335" y="58"/>
                  <a:pt x="334" y="57"/>
                  <a:pt x="332" y="56"/>
                </a:cubicBezTo>
                <a:cubicBezTo>
                  <a:pt x="330" y="56"/>
                  <a:pt x="329" y="55"/>
                  <a:pt x="328" y="54"/>
                </a:cubicBezTo>
                <a:cubicBezTo>
                  <a:pt x="327" y="54"/>
                  <a:pt x="326" y="53"/>
                  <a:pt x="325" y="52"/>
                </a:cubicBezTo>
                <a:cubicBezTo>
                  <a:pt x="325" y="51"/>
                  <a:pt x="325" y="50"/>
                  <a:pt x="325" y="48"/>
                </a:cubicBezTo>
                <a:cubicBezTo>
                  <a:pt x="325" y="47"/>
                  <a:pt x="325" y="46"/>
                  <a:pt x="325" y="45"/>
                </a:cubicBezTo>
                <a:cubicBezTo>
                  <a:pt x="326" y="45"/>
                  <a:pt x="327" y="44"/>
                  <a:pt x="328" y="43"/>
                </a:cubicBezTo>
                <a:cubicBezTo>
                  <a:pt x="329" y="42"/>
                  <a:pt x="330" y="42"/>
                  <a:pt x="332" y="42"/>
                </a:cubicBezTo>
                <a:cubicBezTo>
                  <a:pt x="333" y="41"/>
                  <a:pt x="335" y="41"/>
                  <a:pt x="336" y="41"/>
                </a:cubicBezTo>
                <a:cubicBezTo>
                  <a:pt x="342" y="41"/>
                  <a:pt x="347" y="43"/>
                  <a:pt x="352" y="46"/>
                </a:cubicBezTo>
                <a:cubicBezTo>
                  <a:pt x="352" y="33"/>
                  <a:pt x="352" y="33"/>
                  <a:pt x="352" y="33"/>
                </a:cubicBezTo>
                <a:cubicBezTo>
                  <a:pt x="347" y="31"/>
                  <a:pt x="342" y="30"/>
                  <a:pt x="336" y="30"/>
                </a:cubicBezTo>
                <a:cubicBezTo>
                  <a:pt x="333" y="30"/>
                  <a:pt x="330" y="31"/>
                  <a:pt x="327" y="32"/>
                </a:cubicBezTo>
                <a:cubicBezTo>
                  <a:pt x="323" y="32"/>
                  <a:pt x="321" y="34"/>
                  <a:pt x="318" y="35"/>
                </a:cubicBezTo>
                <a:cubicBezTo>
                  <a:pt x="316" y="37"/>
                  <a:pt x="314" y="39"/>
                  <a:pt x="313" y="41"/>
                </a:cubicBezTo>
                <a:cubicBezTo>
                  <a:pt x="311" y="43"/>
                  <a:pt x="310" y="46"/>
                  <a:pt x="310" y="49"/>
                </a:cubicBezTo>
                <a:cubicBezTo>
                  <a:pt x="310" y="51"/>
                  <a:pt x="311" y="54"/>
                  <a:pt x="311" y="55"/>
                </a:cubicBezTo>
                <a:cubicBezTo>
                  <a:pt x="312" y="57"/>
                  <a:pt x="313" y="59"/>
                  <a:pt x="315" y="60"/>
                </a:cubicBezTo>
                <a:cubicBezTo>
                  <a:pt x="316" y="62"/>
                  <a:pt x="318" y="63"/>
                  <a:pt x="320" y="64"/>
                </a:cubicBezTo>
                <a:cubicBezTo>
                  <a:pt x="322" y="65"/>
                  <a:pt x="324" y="66"/>
                  <a:pt x="327" y="67"/>
                </a:cubicBezTo>
                <a:cubicBezTo>
                  <a:pt x="329" y="68"/>
                  <a:pt x="331" y="69"/>
                  <a:pt x="332" y="70"/>
                </a:cubicBezTo>
                <a:cubicBezTo>
                  <a:pt x="334" y="70"/>
                  <a:pt x="335" y="71"/>
                  <a:pt x="337" y="72"/>
                </a:cubicBezTo>
                <a:cubicBezTo>
                  <a:pt x="338" y="72"/>
                  <a:pt x="339" y="73"/>
                  <a:pt x="340" y="74"/>
                </a:cubicBezTo>
                <a:cubicBezTo>
                  <a:pt x="340" y="75"/>
                  <a:pt x="341" y="77"/>
                  <a:pt x="341" y="78"/>
                </a:cubicBezTo>
                <a:cubicBezTo>
                  <a:pt x="341" y="83"/>
                  <a:pt x="336" y="86"/>
                  <a:pt x="328" y="86"/>
                </a:cubicBezTo>
                <a:cubicBezTo>
                  <a:pt x="322" y="86"/>
                  <a:pt x="316" y="84"/>
                  <a:pt x="310" y="79"/>
                </a:cubicBezTo>
                <a:cubicBezTo>
                  <a:pt x="310" y="93"/>
                  <a:pt x="310" y="93"/>
                  <a:pt x="310" y="93"/>
                </a:cubicBezTo>
                <a:cubicBezTo>
                  <a:pt x="315" y="95"/>
                  <a:pt x="321" y="96"/>
                  <a:pt x="328" y="96"/>
                </a:cubicBezTo>
                <a:cubicBezTo>
                  <a:pt x="332" y="96"/>
                  <a:pt x="335" y="96"/>
                  <a:pt x="338" y="95"/>
                </a:cubicBezTo>
                <a:cubicBezTo>
                  <a:pt x="342" y="94"/>
                  <a:pt x="344" y="93"/>
                  <a:pt x="347" y="91"/>
                </a:cubicBezTo>
                <a:cubicBezTo>
                  <a:pt x="349" y="90"/>
                  <a:pt x="351" y="88"/>
                  <a:pt x="353" y="86"/>
                </a:cubicBezTo>
                <a:cubicBezTo>
                  <a:pt x="354" y="83"/>
                  <a:pt x="355" y="80"/>
                  <a:pt x="355" y="77"/>
                </a:cubicBezTo>
                <a:cubicBezTo>
                  <a:pt x="355" y="75"/>
                  <a:pt x="354" y="72"/>
                  <a:pt x="354" y="71"/>
                </a:cubicBezTo>
                <a:cubicBezTo>
                  <a:pt x="353" y="69"/>
                  <a:pt x="352" y="67"/>
                  <a:pt x="350" y="66"/>
                </a:cubicBezTo>
                <a:moveTo>
                  <a:pt x="286" y="63"/>
                </a:moveTo>
                <a:cubicBezTo>
                  <a:pt x="286" y="56"/>
                  <a:pt x="285" y="51"/>
                  <a:pt x="282" y="47"/>
                </a:cubicBezTo>
                <a:cubicBezTo>
                  <a:pt x="279" y="44"/>
                  <a:pt x="275" y="42"/>
                  <a:pt x="269" y="42"/>
                </a:cubicBezTo>
                <a:cubicBezTo>
                  <a:pt x="263" y="42"/>
                  <a:pt x="259" y="44"/>
                  <a:pt x="256" y="48"/>
                </a:cubicBezTo>
                <a:cubicBezTo>
                  <a:pt x="253" y="51"/>
                  <a:pt x="251" y="57"/>
                  <a:pt x="251" y="64"/>
                </a:cubicBezTo>
                <a:cubicBezTo>
                  <a:pt x="251" y="70"/>
                  <a:pt x="253" y="75"/>
                  <a:pt x="256" y="79"/>
                </a:cubicBezTo>
                <a:cubicBezTo>
                  <a:pt x="259" y="83"/>
                  <a:pt x="264" y="85"/>
                  <a:pt x="269" y="85"/>
                </a:cubicBezTo>
                <a:cubicBezTo>
                  <a:pt x="275" y="85"/>
                  <a:pt x="279" y="83"/>
                  <a:pt x="282" y="79"/>
                </a:cubicBezTo>
                <a:cubicBezTo>
                  <a:pt x="285" y="76"/>
                  <a:pt x="286" y="70"/>
                  <a:pt x="286" y="63"/>
                </a:cubicBezTo>
                <a:moveTo>
                  <a:pt x="293" y="39"/>
                </a:moveTo>
                <a:cubicBezTo>
                  <a:pt x="298" y="45"/>
                  <a:pt x="301" y="53"/>
                  <a:pt x="301" y="63"/>
                </a:cubicBezTo>
                <a:cubicBezTo>
                  <a:pt x="301" y="73"/>
                  <a:pt x="298" y="81"/>
                  <a:pt x="292" y="87"/>
                </a:cubicBezTo>
                <a:cubicBezTo>
                  <a:pt x="286" y="93"/>
                  <a:pt x="278" y="96"/>
                  <a:pt x="268" y="96"/>
                </a:cubicBezTo>
                <a:cubicBezTo>
                  <a:pt x="259" y="96"/>
                  <a:pt x="251" y="93"/>
                  <a:pt x="245" y="87"/>
                </a:cubicBezTo>
                <a:cubicBezTo>
                  <a:pt x="239" y="81"/>
                  <a:pt x="237" y="74"/>
                  <a:pt x="237" y="64"/>
                </a:cubicBezTo>
                <a:cubicBezTo>
                  <a:pt x="237" y="53"/>
                  <a:pt x="240" y="45"/>
                  <a:pt x="246" y="39"/>
                </a:cubicBezTo>
                <a:cubicBezTo>
                  <a:pt x="252" y="33"/>
                  <a:pt x="260" y="30"/>
                  <a:pt x="270" y="30"/>
                </a:cubicBezTo>
                <a:cubicBezTo>
                  <a:pt x="280" y="30"/>
                  <a:pt x="287" y="33"/>
                  <a:pt x="293" y="39"/>
                </a:cubicBezTo>
                <a:moveTo>
                  <a:pt x="216" y="35"/>
                </a:moveTo>
                <a:cubicBezTo>
                  <a:pt x="213" y="37"/>
                  <a:pt x="211" y="40"/>
                  <a:pt x="210" y="45"/>
                </a:cubicBezTo>
                <a:cubicBezTo>
                  <a:pt x="210" y="45"/>
                  <a:pt x="210" y="45"/>
                  <a:pt x="210" y="45"/>
                </a:cubicBezTo>
                <a:cubicBezTo>
                  <a:pt x="210" y="32"/>
                  <a:pt x="210" y="32"/>
                  <a:pt x="210" y="32"/>
                </a:cubicBezTo>
                <a:cubicBezTo>
                  <a:pt x="195" y="32"/>
                  <a:pt x="195" y="32"/>
                  <a:pt x="195" y="32"/>
                </a:cubicBezTo>
                <a:cubicBezTo>
                  <a:pt x="195" y="95"/>
                  <a:pt x="195" y="95"/>
                  <a:pt x="195" y="95"/>
                </a:cubicBezTo>
                <a:cubicBezTo>
                  <a:pt x="210" y="95"/>
                  <a:pt x="210" y="95"/>
                  <a:pt x="210" y="95"/>
                </a:cubicBezTo>
                <a:cubicBezTo>
                  <a:pt x="210" y="65"/>
                  <a:pt x="210" y="65"/>
                  <a:pt x="210" y="65"/>
                </a:cubicBezTo>
                <a:cubicBezTo>
                  <a:pt x="210" y="58"/>
                  <a:pt x="211" y="53"/>
                  <a:pt x="214" y="49"/>
                </a:cubicBezTo>
                <a:cubicBezTo>
                  <a:pt x="217" y="45"/>
                  <a:pt x="220" y="43"/>
                  <a:pt x="224" y="43"/>
                </a:cubicBezTo>
                <a:cubicBezTo>
                  <a:pt x="227" y="43"/>
                  <a:pt x="230" y="44"/>
                  <a:pt x="232" y="45"/>
                </a:cubicBezTo>
                <a:cubicBezTo>
                  <a:pt x="232" y="32"/>
                  <a:pt x="232" y="32"/>
                  <a:pt x="232" y="32"/>
                </a:cubicBezTo>
                <a:cubicBezTo>
                  <a:pt x="230" y="31"/>
                  <a:pt x="228" y="31"/>
                  <a:pt x="226" y="31"/>
                </a:cubicBezTo>
                <a:cubicBezTo>
                  <a:pt x="222" y="31"/>
                  <a:pt x="219" y="32"/>
                  <a:pt x="216" y="35"/>
                </a:cubicBezTo>
                <a:moveTo>
                  <a:pt x="143" y="40"/>
                </a:moveTo>
                <a:cubicBezTo>
                  <a:pt x="137" y="46"/>
                  <a:pt x="133" y="54"/>
                  <a:pt x="133" y="65"/>
                </a:cubicBezTo>
                <a:cubicBezTo>
                  <a:pt x="133" y="74"/>
                  <a:pt x="136" y="82"/>
                  <a:pt x="142" y="87"/>
                </a:cubicBezTo>
                <a:cubicBezTo>
                  <a:pt x="148" y="93"/>
                  <a:pt x="155" y="96"/>
                  <a:pt x="165" y="96"/>
                </a:cubicBezTo>
                <a:cubicBezTo>
                  <a:pt x="171" y="96"/>
                  <a:pt x="177" y="95"/>
                  <a:pt x="182" y="92"/>
                </a:cubicBezTo>
                <a:cubicBezTo>
                  <a:pt x="182" y="79"/>
                  <a:pt x="182" y="79"/>
                  <a:pt x="182" y="79"/>
                </a:cubicBezTo>
                <a:cubicBezTo>
                  <a:pt x="178" y="83"/>
                  <a:pt x="173" y="85"/>
                  <a:pt x="168" y="85"/>
                </a:cubicBezTo>
                <a:cubicBezTo>
                  <a:pt x="162" y="85"/>
                  <a:pt x="157" y="83"/>
                  <a:pt x="153" y="79"/>
                </a:cubicBezTo>
                <a:cubicBezTo>
                  <a:pt x="150" y="75"/>
                  <a:pt x="148" y="70"/>
                  <a:pt x="148" y="64"/>
                </a:cubicBezTo>
                <a:cubicBezTo>
                  <a:pt x="148" y="57"/>
                  <a:pt x="150" y="52"/>
                  <a:pt x="154" y="48"/>
                </a:cubicBezTo>
                <a:cubicBezTo>
                  <a:pt x="158" y="44"/>
                  <a:pt x="162" y="42"/>
                  <a:pt x="168" y="42"/>
                </a:cubicBezTo>
                <a:cubicBezTo>
                  <a:pt x="173" y="42"/>
                  <a:pt x="178" y="43"/>
                  <a:pt x="182" y="47"/>
                </a:cubicBezTo>
                <a:cubicBezTo>
                  <a:pt x="182" y="33"/>
                  <a:pt x="182" y="33"/>
                  <a:pt x="182" y="33"/>
                </a:cubicBezTo>
                <a:cubicBezTo>
                  <a:pt x="178" y="31"/>
                  <a:pt x="173" y="30"/>
                  <a:pt x="167" y="30"/>
                </a:cubicBezTo>
                <a:cubicBezTo>
                  <a:pt x="157" y="30"/>
                  <a:pt x="149" y="34"/>
                  <a:pt x="143" y="40"/>
                </a:cubicBezTo>
                <a:moveTo>
                  <a:pt x="108" y="95"/>
                </a:moveTo>
                <a:cubicBezTo>
                  <a:pt x="123" y="95"/>
                  <a:pt x="123" y="95"/>
                  <a:pt x="123" y="95"/>
                </a:cubicBezTo>
                <a:cubicBezTo>
                  <a:pt x="123" y="32"/>
                  <a:pt x="123" y="32"/>
                  <a:pt x="123" y="32"/>
                </a:cubicBezTo>
                <a:cubicBezTo>
                  <a:pt x="108" y="32"/>
                  <a:pt x="108" y="32"/>
                  <a:pt x="108" y="32"/>
                </a:cubicBezTo>
                <a:lnTo>
                  <a:pt x="108" y="95"/>
                </a:lnTo>
                <a:close/>
                <a:moveTo>
                  <a:pt x="116" y="3"/>
                </a:moveTo>
                <a:cubicBezTo>
                  <a:pt x="113" y="3"/>
                  <a:pt x="111" y="3"/>
                  <a:pt x="110" y="5"/>
                </a:cubicBezTo>
                <a:cubicBezTo>
                  <a:pt x="108" y="7"/>
                  <a:pt x="107" y="8"/>
                  <a:pt x="107" y="11"/>
                </a:cubicBezTo>
                <a:cubicBezTo>
                  <a:pt x="107" y="13"/>
                  <a:pt x="108" y="15"/>
                  <a:pt x="110" y="17"/>
                </a:cubicBezTo>
                <a:cubicBezTo>
                  <a:pt x="111" y="18"/>
                  <a:pt x="113" y="19"/>
                  <a:pt x="116" y="19"/>
                </a:cubicBezTo>
                <a:cubicBezTo>
                  <a:pt x="118" y="19"/>
                  <a:pt x="120" y="18"/>
                  <a:pt x="122" y="16"/>
                </a:cubicBezTo>
                <a:cubicBezTo>
                  <a:pt x="123" y="15"/>
                  <a:pt x="124" y="13"/>
                  <a:pt x="124" y="11"/>
                </a:cubicBezTo>
                <a:cubicBezTo>
                  <a:pt x="124" y="8"/>
                  <a:pt x="123" y="7"/>
                  <a:pt x="122" y="5"/>
                </a:cubicBezTo>
                <a:cubicBezTo>
                  <a:pt x="120" y="3"/>
                  <a:pt x="118" y="3"/>
                  <a:pt x="116" y="3"/>
                </a:cubicBezTo>
                <a:moveTo>
                  <a:pt x="75" y="7"/>
                </a:moveTo>
                <a:cubicBezTo>
                  <a:pt x="95" y="7"/>
                  <a:pt x="95" y="7"/>
                  <a:pt x="95" y="7"/>
                </a:cubicBezTo>
                <a:cubicBezTo>
                  <a:pt x="95" y="95"/>
                  <a:pt x="95" y="95"/>
                  <a:pt x="95" y="95"/>
                </a:cubicBezTo>
                <a:cubicBezTo>
                  <a:pt x="80" y="95"/>
                  <a:pt x="80" y="95"/>
                  <a:pt x="80" y="95"/>
                </a:cubicBezTo>
                <a:cubicBezTo>
                  <a:pt x="80" y="38"/>
                  <a:pt x="80" y="38"/>
                  <a:pt x="80" y="38"/>
                </a:cubicBezTo>
                <a:cubicBezTo>
                  <a:pt x="80" y="33"/>
                  <a:pt x="80" y="27"/>
                  <a:pt x="81" y="21"/>
                </a:cubicBezTo>
                <a:cubicBezTo>
                  <a:pt x="81" y="21"/>
                  <a:pt x="81" y="21"/>
                  <a:pt x="81" y="21"/>
                </a:cubicBezTo>
                <a:cubicBezTo>
                  <a:pt x="80" y="25"/>
                  <a:pt x="79" y="27"/>
                  <a:pt x="78" y="29"/>
                </a:cubicBezTo>
                <a:cubicBezTo>
                  <a:pt x="52" y="95"/>
                  <a:pt x="52" y="95"/>
                  <a:pt x="52" y="95"/>
                </a:cubicBezTo>
                <a:cubicBezTo>
                  <a:pt x="42" y="95"/>
                  <a:pt x="42" y="95"/>
                  <a:pt x="42" y="95"/>
                </a:cubicBezTo>
                <a:cubicBezTo>
                  <a:pt x="16" y="29"/>
                  <a:pt x="16" y="29"/>
                  <a:pt x="16" y="29"/>
                </a:cubicBezTo>
                <a:cubicBezTo>
                  <a:pt x="15" y="28"/>
                  <a:pt x="14" y="25"/>
                  <a:pt x="14" y="21"/>
                </a:cubicBezTo>
                <a:cubicBezTo>
                  <a:pt x="13" y="21"/>
                  <a:pt x="13" y="21"/>
                  <a:pt x="13" y="21"/>
                </a:cubicBezTo>
                <a:cubicBezTo>
                  <a:pt x="14" y="24"/>
                  <a:pt x="14" y="30"/>
                  <a:pt x="14" y="38"/>
                </a:cubicBezTo>
                <a:cubicBezTo>
                  <a:pt x="14" y="95"/>
                  <a:pt x="14" y="95"/>
                  <a:pt x="14" y="95"/>
                </a:cubicBezTo>
                <a:cubicBezTo>
                  <a:pt x="0" y="95"/>
                  <a:pt x="0" y="95"/>
                  <a:pt x="0" y="95"/>
                </a:cubicBezTo>
                <a:cubicBezTo>
                  <a:pt x="0" y="7"/>
                  <a:pt x="0" y="7"/>
                  <a:pt x="0" y="7"/>
                </a:cubicBezTo>
                <a:cubicBezTo>
                  <a:pt x="21" y="7"/>
                  <a:pt x="21" y="7"/>
                  <a:pt x="21" y="7"/>
                </a:cubicBezTo>
                <a:cubicBezTo>
                  <a:pt x="44" y="65"/>
                  <a:pt x="44" y="65"/>
                  <a:pt x="44" y="65"/>
                </a:cubicBezTo>
                <a:cubicBezTo>
                  <a:pt x="46" y="70"/>
                  <a:pt x="47" y="73"/>
                  <a:pt x="47" y="75"/>
                </a:cubicBezTo>
                <a:cubicBezTo>
                  <a:pt x="48" y="75"/>
                  <a:pt x="48" y="75"/>
                  <a:pt x="48" y="75"/>
                </a:cubicBezTo>
                <a:cubicBezTo>
                  <a:pt x="49" y="71"/>
                  <a:pt x="50" y="67"/>
                  <a:pt x="51" y="65"/>
                </a:cubicBezTo>
                <a:lnTo>
                  <a:pt x="75"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9CC73F7E-519C-4D23-B871-7FD985D67D4D}"/>
              </a:ext>
            </a:extLst>
          </p:cNvPr>
          <p:cNvSpPr/>
          <p:nvPr userDrawn="1"/>
        </p:nvSpPr>
        <p:spPr>
          <a:xfrm>
            <a:off x="584200" y="3977148"/>
            <a:ext cx="3550972" cy="307777"/>
          </a:xfrm>
          <a:prstGeom prst="rect">
            <a:avLst/>
          </a:prstGeom>
        </p:spPr>
        <p:txBody>
          <a:bodyPr wrap="none" lIns="0" tIns="0" rIns="0" bIns="0">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gradFill>
                  <a:gsLst>
                    <a:gs pos="1250">
                      <a:srgbClr val="FFFFFF"/>
                    </a:gs>
                    <a:gs pos="100000">
                      <a:srgbClr val="FFFFFF"/>
                    </a:gs>
                  </a:gsLst>
                  <a:lin ang="5400000" scaled="0"/>
                </a:gradFill>
                <a:effectLst/>
                <a:uLnTx/>
                <a:uFillTx/>
                <a:latin typeface="+mn-lt"/>
                <a:ea typeface="+mn-ea"/>
                <a:cs typeface="Segoe UI Semilight" panose="020B0402040204020203" pitchFamily="34" charset="0"/>
              </a:rPr>
              <a:t>May 7–9, 2018   //   Seattle, WA</a:t>
            </a:r>
          </a:p>
        </p:txBody>
      </p:sp>
      <p:pic>
        <p:nvPicPr>
          <p:cNvPr id="6" name="Picture 5">
            <a:extLst>
              <a:ext uri="{FF2B5EF4-FFF2-40B4-BE49-F238E27FC236}">
                <a16:creationId xmlns:a16="http://schemas.microsoft.com/office/drawing/2014/main" id="{E700149D-DBA5-49F4-9EA0-6801AFB758D3}"/>
              </a:ext>
            </a:extLst>
          </p:cNvPr>
          <p:cNvPicPr>
            <a:picLocks noChangeAspect="1"/>
          </p:cNvPicPr>
          <p:nvPr userDrawn="1"/>
        </p:nvPicPr>
        <p:blipFill rotWithShape="1">
          <a:blip r:embed="rId3"/>
          <a:srcRect t="111" r="20173" b="58603"/>
          <a:stretch/>
        </p:blipFill>
        <p:spPr>
          <a:xfrm>
            <a:off x="2255245" y="0"/>
            <a:ext cx="9936755" cy="6858000"/>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title - half page (dark)">
    <p:bg>
      <p:bgRef idx="1001">
        <a:schemeClr val="bg1"/>
      </p:bgRef>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72205452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61537812"/>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2163561"/>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33033404"/>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3071028E-16C3-4002-B04C-173B0E47CA17}"/>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9761C388-D05E-4BD1-8D7C-196F5BE5DA66}"/>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BCE48BC3-17FF-42D3-9B26-17258F2E572A}"/>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883FAF49-2747-46DC-BE92-CD844B707AB0}"/>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6675120"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Presentation title here</a:t>
            </a:r>
          </a:p>
        </p:txBody>
      </p:sp>
      <p:sp>
        <p:nvSpPr>
          <p:cNvPr id="5" name="Text Placeholder 4"/>
          <p:cNvSpPr>
            <a:spLocks noGrp="1"/>
          </p:cNvSpPr>
          <p:nvPr>
            <p:ph type="body" sz="quarter" idx="12" hasCustomPrompt="1"/>
          </p:nvPr>
        </p:nvSpPr>
        <p:spPr>
          <a:xfrm>
            <a:off x="584200" y="3962400"/>
            <a:ext cx="667512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a:t>
            </a:r>
          </a:p>
        </p:txBody>
      </p:sp>
      <p:pic>
        <p:nvPicPr>
          <p:cNvPr id="6" name="Picture 5">
            <a:extLst>
              <a:ext uri="{FF2B5EF4-FFF2-40B4-BE49-F238E27FC236}">
                <a16:creationId xmlns:a16="http://schemas.microsoft.com/office/drawing/2014/main" id="{AA020681-E031-438A-87F4-3EF4E311C2C5}"/>
              </a:ext>
            </a:extLst>
          </p:cNvPr>
          <p:cNvPicPr>
            <a:picLocks noChangeAspect="1"/>
          </p:cNvPicPr>
          <p:nvPr userDrawn="1"/>
        </p:nvPicPr>
        <p:blipFill rotWithShape="1">
          <a:blip r:embed="rId3"/>
          <a:srcRect t="16745" r="7128" b="16745"/>
          <a:stretch/>
        </p:blipFill>
        <p:spPr>
          <a:xfrm>
            <a:off x="4920482" y="0"/>
            <a:ext cx="7176267" cy="6858000"/>
          </a:xfrm>
          <a:prstGeom prst="rect">
            <a:avLst/>
          </a:prstGeom>
        </p:spPr>
      </p:pic>
      <p:sp>
        <p:nvSpPr>
          <p:cNvPr id="3" name="Text Placeholder 2">
            <a:extLst>
              <a:ext uri="{FF2B5EF4-FFF2-40B4-BE49-F238E27FC236}">
                <a16:creationId xmlns:a16="http://schemas.microsoft.com/office/drawing/2014/main" id="{0075DB46-DA06-45E4-B8E6-78FFA7D835C2}"/>
              </a:ext>
            </a:extLst>
          </p:cNvPr>
          <p:cNvSpPr>
            <a:spLocks noGrp="1"/>
          </p:cNvSpPr>
          <p:nvPr>
            <p:ph type="body" sz="quarter" idx="13" hasCustomPrompt="1"/>
          </p:nvPr>
        </p:nvSpPr>
        <p:spPr>
          <a:xfrm>
            <a:off x="8591723" y="5961261"/>
            <a:ext cx="3017520" cy="307777"/>
          </a:xfrm>
        </p:spPr>
        <p:txBody>
          <a:bodyPr anchor="b"/>
          <a:lstStyle>
            <a:lvl1pPr marL="0" indent="0" algn="r">
              <a:buFont typeface="Arial" panose="020B0604020202020204" pitchFamily="34" charset="0"/>
              <a:buNone/>
              <a:defRPr sz="2000">
                <a:latin typeface="+mn-lt"/>
              </a:defRPr>
            </a:lvl1pPr>
            <a:lvl2pPr marL="228600" indent="0">
              <a:buNone/>
              <a:defRPr/>
            </a:lvl2pPr>
          </a:lstStyle>
          <a:p>
            <a:pPr lvl="0"/>
            <a:r>
              <a:rPr lang="en-US"/>
              <a:t>Session code here</a:t>
            </a:r>
          </a:p>
        </p:txBody>
      </p:sp>
    </p:spTree>
    <p:extLst>
      <p:ext uri="{BB962C8B-B14F-4D97-AF65-F5344CB8AC3E}">
        <p14:creationId xmlns:p14="http://schemas.microsoft.com/office/powerpoint/2010/main" val="12155589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mod="1">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mod="1">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D7A20-D830-4721-905D-1072E64AB5E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211E7B-01B9-42ED-B2F3-D20F04F9A2F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E9DECE-7C08-4197-A185-5381AD78A835}"/>
              </a:ext>
            </a:extLst>
          </p:cNvPr>
          <p:cNvSpPr>
            <a:spLocks noGrp="1"/>
          </p:cNvSpPr>
          <p:nvPr>
            <p:ph type="dt" sz="half" idx="10"/>
          </p:nvPr>
        </p:nvSpPr>
        <p:spPr/>
        <p:txBody>
          <a:bodyPr/>
          <a:lstStyle/>
          <a:p>
            <a:fld id="{F81F292E-EB0D-4A42-BCDB-A6D381F7EA77}" type="datetimeFigureOut">
              <a:rPr lang="en-US" smtClean="0"/>
              <a:t>5/5/2018</a:t>
            </a:fld>
            <a:endParaRPr lang="en-US"/>
          </a:p>
        </p:txBody>
      </p:sp>
      <p:sp>
        <p:nvSpPr>
          <p:cNvPr id="5" name="Footer Placeholder 4">
            <a:extLst>
              <a:ext uri="{FF2B5EF4-FFF2-40B4-BE49-F238E27FC236}">
                <a16:creationId xmlns:a16="http://schemas.microsoft.com/office/drawing/2014/main" id="{A73F82AD-FAED-4F2F-8075-047A1911BA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A0BD11-FE20-45D4-9366-195B66C5F977}"/>
              </a:ext>
            </a:extLst>
          </p:cNvPr>
          <p:cNvSpPr>
            <a:spLocks noGrp="1"/>
          </p:cNvSpPr>
          <p:nvPr>
            <p:ph type="sldNum" sz="quarter" idx="12"/>
          </p:nvPr>
        </p:nvSpPr>
        <p:spPr/>
        <p:txBody>
          <a:bodyPr/>
          <a:lstStyle/>
          <a:p>
            <a:fld id="{62A5C330-7BF6-48DF-B681-7A6660A4A539}" type="slidenum">
              <a:rPr lang="en-US" smtClean="0"/>
              <a:t>‹#›</a:t>
            </a:fld>
            <a:endParaRPr lang="en-US"/>
          </a:p>
        </p:txBody>
      </p:sp>
    </p:spTree>
    <p:extLst>
      <p:ext uri="{BB962C8B-B14F-4D97-AF65-F5344CB8AC3E}">
        <p14:creationId xmlns:p14="http://schemas.microsoft.com/office/powerpoint/2010/main" val="2120486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3268474"/>
      </p:ext>
    </p:extLst>
  </p:cSld>
  <p:clrMapOvr>
    <a:masterClrMapping/>
  </p:clrMapOvr>
  <p:transition>
    <p:fade/>
  </p:transition>
  <p:extLst mod="1">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mod="1">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 half page (whit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7"/>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77" r:id="rId1"/>
    <p:sldLayoutId id="2147484648" r:id="rId2"/>
    <p:sldLayoutId id="2147484240" r:id="rId3"/>
    <p:sldLayoutId id="2147484241" r:id="rId4"/>
    <p:sldLayoutId id="2147484474" r:id="rId5"/>
    <p:sldLayoutId id="2147484245" r:id="rId6"/>
    <p:sldLayoutId id="2147484247" r:id="rId7"/>
    <p:sldLayoutId id="2147484639" r:id="rId8"/>
    <p:sldLayoutId id="2147484603" r:id="rId9"/>
    <p:sldLayoutId id="2147484649" r:id="rId10"/>
    <p:sldLayoutId id="2147484645" r:id="rId11"/>
    <p:sldLayoutId id="2147484646" r:id="rId12"/>
    <p:sldLayoutId id="2147484647" r:id="rId13"/>
    <p:sldLayoutId id="2147484249" r:id="rId14"/>
    <p:sldLayoutId id="2147484640" r:id="rId15"/>
    <p:sldLayoutId id="2147484582" r:id="rId16"/>
    <p:sldLayoutId id="2147484641" r:id="rId17"/>
    <p:sldLayoutId id="2147484584" r:id="rId18"/>
    <p:sldLayoutId id="2147484583" r:id="rId19"/>
    <p:sldLayoutId id="2147484256" r:id="rId20"/>
    <p:sldLayoutId id="2147484257" r:id="rId21"/>
    <p:sldLayoutId id="2147484585" r:id="rId22"/>
    <p:sldLayoutId id="2147484299" r:id="rId23"/>
    <p:sldLayoutId id="2147484263" r:id="rId24"/>
    <p:sldLayoutId id="2147484650" r:id="rId25"/>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image" Target="../media/image14.svg"/><Relationship Id="rId13" Type="http://schemas.openxmlformats.org/officeDocument/2006/relationships/image" Target="../media/image18.png"/><Relationship Id="rId3" Type="http://schemas.openxmlformats.org/officeDocument/2006/relationships/image" Target="../media/image11.png"/><Relationship Id="rId7" Type="http://schemas.openxmlformats.org/officeDocument/2006/relationships/image" Target="../media/image13.png"/><Relationship Id="rId12" Type="http://schemas.openxmlformats.org/officeDocument/2006/relationships/image" Target="../media/image17.emf"/><Relationship Id="rId17" Type="http://schemas.openxmlformats.org/officeDocument/2006/relationships/image" Target="../media/image22.png"/><Relationship Id="rId2" Type="http://schemas.openxmlformats.org/officeDocument/2006/relationships/image" Target="../media/image10.png"/><Relationship Id="rId16"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9.svg"/><Relationship Id="rId11" Type="http://schemas.microsoft.com/office/2007/relationships/hdphoto" Target="../media/hdphoto1.wdp"/><Relationship Id="rId5" Type="http://schemas.openxmlformats.org/officeDocument/2006/relationships/image" Target="../media/image8.png"/><Relationship Id="rId15" Type="http://schemas.openxmlformats.org/officeDocument/2006/relationships/image" Target="../media/image20.emf"/><Relationship Id="rId10" Type="http://schemas.openxmlformats.org/officeDocument/2006/relationships/image" Target="../media/image16.png"/><Relationship Id="rId4" Type="http://schemas.openxmlformats.org/officeDocument/2006/relationships/image" Target="../media/image12.svg"/><Relationship Id="rId9" Type="http://schemas.openxmlformats.org/officeDocument/2006/relationships/image" Target="../media/image15.png"/><Relationship Id="rId14" Type="http://schemas.openxmlformats.org/officeDocument/2006/relationships/image" Target="../media/image19.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8" Type="http://schemas.openxmlformats.org/officeDocument/2006/relationships/image" Target="../media/image19.svg"/><Relationship Id="rId13" Type="http://schemas.openxmlformats.org/officeDocument/2006/relationships/image" Target="../media/image9.svg"/><Relationship Id="rId3" Type="http://schemas.openxmlformats.org/officeDocument/2006/relationships/image" Target="../media/image15.png"/><Relationship Id="rId7" Type="http://schemas.openxmlformats.org/officeDocument/2006/relationships/image" Target="../media/image18.png"/><Relationship Id="rId12" Type="http://schemas.openxmlformats.org/officeDocument/2006/relationships/image" Target="../media/image8.png"/><Relationship Id="rId2" Type="http://schemas.openxmlformats.org/officeDocument/2006/relationships/image" Target="../media/image20.emf"/><Relationship Id="rId16" Type="http://schemas.openxmlformats.org/officeDocument/2006/relationships/image" Target="../media/image14.svg"/><Relationship Id="rId1" Type="http://schemas.openxmlformats.org/officeDocument/2006/relationships/slideLayout" Target="../slideLayouts/slideLayout7.xml"/><Relationship Id="rId6" Type="http://schemas.openxmlformats.org/officeDocument/2006/relationships/image" Target="../media/image17.emf"/><Relationship Id="rId11" Type="http://schemas.openxmlformats.org/officeDocument/2006/relationships/image" Target="../media/image12.svg"/><Relationship Id="rId5" Type="http://schemas.microsoft.com/office/2007/relationships/hdphoto" Target="../media/hdphoto1.wdp"/><Relationship Id="rId15" Type="http://schemas.openxmlformats.org/officeDocument/2006/relationships/image" Target="../media/image13.png"/><Relationship Id="rId10" Type="http://schemas.openxmlformats.org/officeDocument/2006/relationships/image" Target="../media/image11.png"/><Relationship Id="rId4" Type="http://schemas.openxmlformats.org/officeDocument/2006/relationships/image" Target="../media/image16.png"/><Relationship Id="rId9" Type="http://schemas.openxmlformats.org/officeDocument/2006/relationships/image" Target="../media/image10.png"/><Relationship Id="rId14" Type="http://schemas.openxmlformats.org/officeDocument/2006/relationships/image" Target="../media/image21.png"/></Relationships>
</file>

<file path=ppt/slides/_rels/slide16.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1.png"/><Relationship Id="rId18" Type="http://schemas.openxmlformats.org/officeDocument/2006/relationships/image" Target="../media/image24.svg"/><Relationship Id="rId3" Type="http://schemas.openxmlformats.org/officeDocument/2006/relationships/image" Target="../media/image9.svg"/><Relationship Id="rId7" Type="http://schemas.openxmlformats.org/officeDocument/2006/relationships/image" Target="../media/image16.png"/><Relationship Id="rId12" Type="http://schemas.openxmlformats.org/officeDocument/2006/relationships/image" Target="../media/image20.emf"/><Relationship Id="rId17" Type="http://schemas.openxmlformats.org/officeDocument/2006/relationships/image" Target="../media/image23.png"/><Relationship Id="rId2" Type="http://schemas.openxmlformats.org/officeDocument/2006/relationships/image" Target="../media/image8.png"/><Relationship Id="rId16" Type="http://schemas.openxmlformats.org/officeDocument/2006/relationships/image" Target="../media/image12.sv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9.svg"/><Relationship Id="rId5" Type="http://schemas.openxmlformats.org/officeDocument/2006/relationships/image" Target="../media/image14.svg"/><Relationship Id="rId15" Type="http://schemas.openxmlformats.org/officeDocument/2006/relationships/image" Target="../media/image11.png"/><Relationship Id="rId10" Type="http://schemas.openxmlformats.org/officeDocument/2006/relationships/image" Target="../media/image18.png"/><Relationship Id="rId4" Type="http://schemas.openxmlformats.org/officeDocument/2006/relationships/image" Target="../media/image13.png"/><Relationship Id="rId9" Type="http://schemas.openxmlformats.org/officeDocument/2006/relationships/image" Target="../media/image17.emf"/><Relationship Id="rId1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hyperlink" Target="https://aka.ms/DotNetCore21"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507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C5482-DCB9-46CA-B22A-08C92FA429FF}"/>
              </a:ext>
            </a:extLst>
          </p:cNvPr>
          <p:cNvSpPr>
            <a:spLocks noGrp="1"/>
          </p:cNvSpPr>
          <p:nvPr>
            <p:ph type="title"/>
          </p:nvPr>
        </p:nvSpPr>
        <p:spPr/>
        <p:txBody>
          <a:bodyPr/>
          <a:lstStyle/>
          <a:p>
            <a:r>
              <a:rPr lang="en-US" dirty="0"/>
              <a:t>What has changed, </a:t>
            </a:r>
            <a:r>
              <a:rPr lang="en-US" i="1" dirty="0"/>
              <a:t>in this wave of technology?</a:t>
            </a:r>
          </a:p>
        </p:txBody>
      </p:sp>
      <p:sp>
        <p:nvSpPr>
          <p:cNvPr id="3" name="Text Placeholder 2">
            <a:extLst>
              <a:ext uri="{FF2B5EF4-FFF2-40B4-BE49-F238E27FC236}">
                <a16:creationId xmlns:a16="http://schemas.microsoft.com/office/drawing/2014/main" id="{80D15298-99E9-4479-913D-337FEAA5EF70}"/>
              </a:ext>
            </a:extLst>
          </p:cNvPr>
          <p:cNvSpPr>
            <a:spLocks noGrp="1"/>
          </p:cNvSpPr>
          <p:nvPr>
            <p:ph type="body" sz="quarter" idx="10"/>
          </p:nvPr>
        </p:nvSpPr>
        <p:spPr>
          <a:xfrm>
            <a:off x="586390" y="2653566"/>
            <a:ext cx="11018520" cy="947952"/>
          </a:xfrm>
        </p:spPr>
        <p:txBody>
          <a:bodyPr/>
          <a:lstStyle/>
          <a:p>
            <a:r>
              <a:rPr lang="en-US" dirty="0"/>
              <a:t>Container Orchestration – designed with failure as a design principal</a:t>
            </a:r>
          </a:p>
          <a:p>
            <a:r>
              <a:rPr lang="en-US" dirty="0"/>
              <a:t>Microservices – Smaller, isolated, idempotent units of capability</a:t>
            </a:r>
          </a:p>
        </p:txBody>
      </p:sp>
    </p:spTree>
    <p:extLst>
      <p:ext uri="{BB962C8B-B14F-4D97-AF65-F5344CB8AC3E}">
        <p14:creationId xmlns:p14="http://schemas.microsoft.com/office/powerpoint/2010/main" val="42679376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3ACBBDC-01EE-433B-82BD-B36410353B68}"/>
              </a:ext>
            </a:extLst>
          </p:cNvPr>
          <p:cNvSpPr/>
          <p:nvPr/>
        </p:nvSpPr>
        <p:spPr bwMode="auto">
          <a:xfrm>
            <a:off x="54322" y="-270827"/>
            <a:ext cx="13628915" cy="72281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 name="Moon 8">
            <a:extLst>
              <a:ext uri="{FF2B5EF4-FFF2-40B4-BE49-F238E27FC236}">
                <a16:creationId xmlns:a16="http://schemas.microsoft.com/office/drawing/2014/main" id="{BD98F3ED-F231-4C9A-B9BE-EC18C5FF30D7}"/>
              </a:ext>
            </a:extLst>
          </p:cNvPr>
          <p:cNvSpPr/>
          <p:nvPr/>
        </p:nvSpPr>
        <p:spPr bwMode="auto">
          <a:xfrm rot="19800000">
            <a:off x="-2400041" y="3789020"/>
            <a:ext cx="1342230" cy="2684460"/>
          </a:xfrm>
          <a:prstGeom prst="moon">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Star: 16 Points 3">
            <a:extLst>
              <a:ext uri="{FF2B5EF4-FFF2-40B4-BE49-F238E27FC236}">
                <a16:creationId xmlns:a16="http://schemas.microsoft.com/office/drawing/2014/main" id="{F288AE8A-8D1E-4559-A2D3-2503CC16A3F7}"/>
              </a:ext>
            </a:extLst>
          </p:cNvPr>
          <p:cNvSpPr/>
          <p:nvPr/>
        </p:nvSpPr>
        <p:spPr bwMode="auto">
          <a:xfrm>
            <a:off x="-3259666" y="3554162"/>
            <a:ext cx="2117707" cy="1962218"/>
          </a:xfrm>
          <a:prstGeom prst="star16">
            <a:avLst/>
          </a:prstGeom>
          <a:solidFill>
            <a:srgbClr val="FFFF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a:extLst>
              <a:ext uri="{FF2B5EF4-FFF2-40B4-BE49-F238E27FC236}">
                <a16:creationId xmlns:a16="http://schemas.microsoft.com/office/drawing/2014/main" id="{4BA098B2-5B6D-4D00-A75B-6CB820463C42}"/>
              </a:ext>
            </a:extLst>
          </p:cNvPr>
          <p:cNvSpPr/>
          <p:nvPr/>
        </p:nvSpPr>
        <p:spPr bwMode="auto">
          <a:xfrm>
            <a:off x="4303151" y="3429000"/>
            <a:ext cx="2421349" cy="2348472"/>
          </a:xfrm>
          <a:prstGeom prst="rect">
            <a:avLst/>
          </a:prstGeom>
          <a:noFill/>
          <a:ln w="19050">
            <a:solidFill>
              <a:schemeClr val="bg1">
                <a:lumMod val="50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C672FFA9-23ED-4727-9F9D-5273F2A75402}"/>
              </a:ext>
            </a:extLst>
          </p:cNvPr>
          <p:cNvSpPr/>
          <p:nvPr/>
        </p:nvSpPr>
        <p:spPr bwMode="auto">
          <a:xfrm>
            <a:off x="74645" y="3731360"/>
            <a:ext cx="2613521" cy="15206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1218966">
              <a:defRPr/>
            </a:pPr>
            <a:r>
              <a:rPr lang="en-US" sz="1176" b="1" kern="0">
                <a:solidFill>
                  <a:schemeClr val="bg1"/>
                </a:solidFill>
                <a:latin typeface="Consolas" panose="020B0609020204030204" pitchFamily="49" charset="0"/>
              </a:rPr>
              <a:t>docker build –t web:1</a:t>
            </a:r>
          </a:p>
          <a:p>
            <a:pPr defTabSz="1218966">
              <a:defRPr/>
            </a:pPr>
            <a:r>
              <a:rPr lang="en-US" sz="1176" b="1" kern="0">
                <a:solidFill>
                  <a:schemeClr val="bg1"/>
                </a:solidFill>
                <a:latin typeface="Consolas" panose="020B0609020204030204" pitchFamily="49" charset="0"/>
              </a:rPr>
              <a:t>docker build –t api:1</a:t>
            </a:r>
          </a:p>
          <a:p>
            <a:pPr defTabSz="1218966">
              <a:defRPr/>
            </a:pPr>
            <a:r>
              <a:rPr lang="en-US" sz="1176" b="1" kern="0">
                <a:solidFill>
                  <a:schemeClr val="bg1"/>
                </a:solidFill>
                <a:latin typeface="Consolas" panose="020B0609020204030204" pitchFamily="49" charset="0"/>
              </a:rPr>
              <a:t>docker build –t cache:1</a:t>
            </a:r>
          </a:p>
          <a:p>
            <a:pPr defTabSz="1218966">
              <a:defRPr/>
            </a:pPr>
            <a:endParaRPr lang="en-US" sz="1176" b="1" kern="0">
              <a:solidFill>
                <a:schemeClr val="bg1"/>
              </a:solidFill>
              <a:latin typeface="Consolas" panose="020B0609020204030204" pitchFamily="49" charset="0"/>
            </a:endParaRPr>
          </a:p>
          <a:p>
            <a:pPr defTabSz="1218966">
              <a:defRPr/>
            </a:pPr>
            <a:r>
              <a:rPr lang="en-US" sz="1176" b="1" kern="0">
                <a:solidFill>
                  <a:schemeClr val="bg1"/>
                </a:solidFill>
                <a:latin typeface="Consolas" panose="020B0609020204030204" pitchFamily="49" charset="0"/>
              </a:rPr>
              <a:t>docker push web:1</a:t>
            </a:r>
          </a:p>
          <a:p>
            <a:pPr defTabSz="1218966">
              <a:defRPr/>
            </a:pPr>
            <a:r>
              <a:rPr lang="en-US" sz="1176" b="1" kern="0">
                <a:solidFill>
                  <a:schemeClr val="bg1"/>
                </a:solidFill>
                <a:latin typeface="Consolas" panose="020B0609020204030204" pitchFamily="49" charset="0"/>
              </a:rPr>
              <a:t>docker push api:1</a:t>
            </a:r>
          </a:p>
          <a:p>
            <a:pPr defTabSz="1218966">
              <a:defRPr/>
            </a:pPr>
            <a:r>
              <a:rPr lang="en-US" sz="1176" b="1" kern="0">
                <a:solidFill>
                  <a:schemeClr val="bg1"/>
                </a:solidFill>
                <a:latin typeface="Consolas" panose="020B0609020204030204" pitchFamily="49" charset="0"/>
              </a:rPr>
              <a:t>docker push cache:1</a:t>
            </a:r>
            <a:endParaRPr lang="en-US" sz="1176">
              <a:gradFill>
                <a:gsLst>
                  <a:gs pos="0">
                    <a:srgbClr val="FFFFFF"/>
                  </a:gs>
                  <a:gs pos="100000">
                    <a:srgbClr val="FFFFFF"/>
                  </a:gs>
                </a:gsLst>
                <a:lin ang="5400000" scaled="0"/>
              </a:gradFill>
              <a:ea typeface="Segoe UI" pitchFamily="34" charset="0"/>
              <a:cs typeface="Segoe UI" pitchFamily="34" charset="0"/>
            </a:endParaRPr>
          </a:p>
        </p:txBody>
      </p:sp>
      <p:grpSp>
        <p:nvGrpSpPr>
          <p:cNvPr id="1374" name="Group 1373"/>
          <p:cNvGrpSpPr/>
          <p:nvPr/>
        </p:nvGrpSpPr>
        <p:grpSpPr>
          <a:xfrm>
            <a:off x="8713881" y="1105938"/>
            <a:ext cx="2835369" cy="1633396"/>
            <a:chOff x="4156030" y="3448050"/>
            <a:chExt cx="2065507" cy="1191294"/>
          </a:xfrm>
        </p:grpSpPr>
        <p:sp>
          <p:nvSpPr>
            <p:cNvPr id="1375" name="Rectangle 1374"/>
            <p:cNvSpPr/>
            <p:nvPr/>
          </p:nvSpPr>
          <p:spPr>
            <a:xfrm>
              <a:off x="4156030" y="3562350"/>
              <a:ext cx="2065507"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376" name="Flowchart: Alternate Process 1375"/>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HOST-A</a:t>
              </a:r>
            </a:p>
          </p:txBody>
        </p:sp>
      </p:grpSp>
      <p:grpSp>
        <p:nvGrpSpPr>
          <p:cNvPr id="1509" name="Group 1508"/>
          <p:cNvGrpSpPr/>
          <p:nvPr/>
        </p:nvGrpSpPr>
        <p:grpSpPr>
          <a:xfrm>
            <a:off x="10071282" y="1855078"/>
            <a:ext cx="721037" cy="444217"/>
            <a:chOff x="3240661" y="1005909"/>
            <a:chExt cx="540854" cy="333210"/>
          </a:xfrm>
        </p:grpSpPr>
        <p:grpSp>
          <p:nvGrpSpPr>
            <p:cNvPr id="1510" name="Group 1509"/>
            <p:cNvGrpSpPr/>
            <p:nvPr/>
          </p:nvGrpSpPr>
          <p:grpSpPr>
            <a:xfrm>
              <a:off x="3240661" y="1005909"/>
              <a:ext cx="540854" cy="333210"/>
              <a:chOff x="1926169" y="1632181"/>
              <a:chExt cx="540854" cy="333210"/>
            </a:xfrm>
          </p:grpSpPr>
          <p:sp>
            <p:nvSpPr>
              <p:cNvPr id="1512" name="Rectangle 1511"/>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3" name="Rectangle 1512"/>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14" name="Group 1513"/>
              <p:cNvGrpSpPr/>
              <p:nvPr/>
            </p:nvGrpSpPr>
            <p:grpSpPr>
              <a:xfrm>
                <a:off x="1989961" y="1665409"/>
                <a:ext cx="413499" cy="266755"/>
                <a:chOff x="1371600" y="2038342"/>
                <a:chExt cx="609600" cy="393263"/>
              </a:xfrm>
            </p:grpSpPr>
            <p:cxnSp>
              <p:nvCxnSpPr>
                <p:cNvPr id="1518" name="Straight Connector 1517"/>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19" name="Straight Connector 1518"/>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20" name="Straight Connector 1519"/>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21" name="Straight Connector 1520"/>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22" name="Straight Connector 1521"/>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23" name="Straight Connector 1522"/>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24" name="Straight Connector 1523"/>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25" name="Straight Connector 1524"/>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26" name="Straight Connector 1525"/>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15" name="Rectangle 1514"/>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6" name="Rectangle 1515"/>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7" name="Rectangle 1516"/>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11" name="Rectangle 1510"/>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rgbClr val="FFFFFF"/>
                  </a:solidFill>
                  <a:latin typeface="Calibri"/>
                </a:rPr>
                <a:t>web:1</a:t>
              </a:r>
            </a:p>
            <a:p>
              <a:pPr algn="ctr" defTabSz="1218966">
                <a:defRPr/>
              </a:pPr>
              <a:r>
                <a:rPr lang="en-US" sz="600" kern="0">
                  <a:solidFill>
                    <a:srgbClr val="FFFFFF"/>
                  </a:solidFill>
                  <a:latin typeface="Calibri"/>
                </a:rPr>
                <a:t>digest: 91e</a:t>
              </a:r>
            </a:p>
          </p:txBody>
        </p:sp>
      </p:grpSp>
      <p:grpSp>
        <p:nvGrpSpPr>
          <p:cNvPr id="1563" name="Group 1562"/>
          <p:cNvGrpSpPr/>
          <p:nvPr/>
        </p:nvGrpSpPr>
        <p:grpSpPr>
          <a:xfrm>
            <a:off x="10071282" y="2257905"/>
            <a:ext cx="721037" cy="444217"/>
            <a:chOff x="3240661" y="1005909"/>
            <a:chExt cx="540854" cy="333210"/>
          </a:xfrm>
        </p:grpSpPr>
        <p:grpSp>
          <p:nvGrpSpPr>
            <p:cNvPr id="1564" name="Group 1563"/>
            <p:cNvGrpSpPr/>
            <p:nvPr/>
          </p:nvGrpSpPr>
          <p:grpSpPr>
            <a:xfrm>
              <a:off x="3240661" y="1005909"/>
              <a:ext cx="540854" cy="333210"/>
              <a:chOff x="1926169" y="1632181"/>
              <a:chExt cx="540854" cy="333210"/>
            </a:xfrm>
          </p:grpSpPr>
          <p:sp>
            <p:nvSpPr>
              <p:cNvPr id="1566" name="Rectangle 1565"/>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67" name="Rectangle 1566"/>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68" name="Group 1567"/>
              <p:cNvGrpSpPr/>
              <p:nvPr/>
            </p:nvGrpSpPr>
            <p:grpSpPr>
              <a:xfrm>
                <a:off x="1989961" y="1665409"/>
                <a:ext cx="413499" cy="266755"/>
                <a:chOff x="1371600" y="2038342"/>
                <a:chExt cx="609600" cy="393263"/>
              </a:xfrm>
            </p:grpSpPr>
            <p:cxnSp>
              <p:nvCxnSpPr>
                <p:cNvPr id="1572" name="Straight Connector 1571"/>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73" name="Straight Connector 1572"/>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74" name="Straight Connector 1573"/>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75" name="Straight Connector 1574"/>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76" name="Straight Connector 1575"/>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77" name="Straight Connector 1576"/>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78" name="Straight Connector 1577"/>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79" name="Straight Connector 1578"/>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80" name="Straight Connector 1579"/>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69" name="Rectangle 1568"/>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70" name="Rectangle 1569"/>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71" name="Rectangle 1570"/>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65" name="Rectangle 1564"/>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latin typeface="Calibri"/>
                </a:rPr>
                <a:t>cache:1</a:t>
              </a:r>
            </a:p>
            <a:p>
              <a:pPr algn="ctr" defTabSz="1218966">
                <a:defRPr/>
              </a:pPr>
              <a:r>
                <a:rPr lang="en-US" sz="600" kern="0">
                  <a:latin typeface="Calibri"/>
                </a:rPr>
                <a:t>digest: 2re</a:t>
              </a:r>
            </a:p>
          </p:txBody>
        </p:sp>
      </p:grpSp>
      <p:grpSp>
        <p:nvGrpSpPr>
          <p:cNvPr id="1599" name="Group 1598"/>
          <p:cNvGrpSpPr/>
          <p:nvPr/>
        </p:nvGrpSpPr>
        <p:grpSpPr>
          <a:xfrm>
            <a:off x="10071282" y="1449188"/>
            <a:ext cx="721037" cy="444217"/>
            <a:chOff x="3240661" y="1005909"/>
            <a:chExt cx="540854" cy="333210"/>
          </a:xfrm>
        </p:grpSpPr>
        <p:grpSp>
          <p:nvGrpSpPr>
            <p:cNvPr id="1600" name="Group 1599"/>
            <p:cNvGrpSpPr/>
            <p:nvPr/>
          </p:nvGrpSpPr>
          <p:grpSpPr>
            <a:xfrm>
              <a:off x="3240661" y="1005909"/>
              <a:ext cx="540854" cy="333210"/>
              <a:chOff x="1926169" y="1632181"/>
              <a:chExt cx="540854" cy="333210"/>
            </a:xfrm>
          </p:grpSpPr>
          <p:sp>
            <p:nvSpPr>
              <p:cNvPr id="1602" name="Rectangle 1601"/>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3" name="Rectangle 1602"/>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604" name="Group 1603"/>
              <p:cNvGrpSpPr/>
              <p:nvPr/>
            </p:nvGrpSpPr>
            <p:grpSpPr>
              <a:xfrm>
                <a:off x="1989961" y="1665409"/>
                <a:ext cx="413499" cy="266755"/>
                <a:chOff x="1371600" y="2038342"/>
                <a:chExt cx="609600" cy="393263"/>
              </a:xfrm>
            </p:grpSpPr>
            <p:cxnSp>
              <p:nvCxnSpPr>
                <p:cNvPr id="1608" name="Straight Connector 1607"/>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09" name="Straight Connector 1608"/>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10" name="Straight Connector 1609"/>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11" name="Straight Connector 1610"/>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12" name="Straight Connector 1611"/>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13" name="Straight Connector 1612"/>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14" name="Straight Connector 1613"/>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15" name="Straight Connector 1614"/>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616" name="Straight Connector 1615"/>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605" name="Rectangle 1604"/>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6" name="Rectangle 1605"/>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7" name="Rectangle 1606"/>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601" name="Rectangle 1600"/>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chemeClr val="bg1"/>
                  </a:solidFill>
                  <a:latin typeface="Calibri"/>
                </a:rPr>
                <a:t>web:1</a:t>
              </a:r>
            </a:p>
            <a:p>
              <a:pPr algn="ctr" defTabSz="1218966">
                <a:defRPr/>
              </a:pPr>
              <a:r>
                <a:rPr lang="en-US" sz="600" kern="0">
                  <a:solidFill>
                    <a:schemeClr val="bg1"/>
                  </a:solidFill>
                  <a:latin typeface="Calibri"/>
                </a:rPr>
                <a:t>digest: 91e</a:t>
              </a:r>
            </a:p>
          </p:txBody>
        </p:sp>
      </p:grpSp>
      <p:grpSp>
        <p:nvGrpSpPr>
          <p:cNvPr id="1527" name="Group 1526"/>
          <p:cNvGrpSpPr/>
          <p:nvPr/>
        </p:nvGrpSpPr>
        <p:grpSpPr>
          <a:xfrm>
            <a:off x="10793567" y="1855078"/>
            <a:ext cx="721037" cy="444217"/>
            <a:chOff x="3240661" y="1005909"/>
            <a:chExt cx="540854" cy="333210"/>
          </a:xfrm>
        </p:grpSpPr>
        <p:grpSp>
          <p:nvGrpSpPr>
            <p:cNvPr id="1528" name="Group 1527"/>
            <p:cNvGrpSpPr/>
            <p:nvPr/>
          </p:nvGrpSpPr>
          <p:grpSpPr>
            <a:xfrm>
              <a:off x="3240661" y="1005909"/>
              <a:ext cx="540854" cy="333210"/>
              <a:chOff x="1926169" y="1632181"/>
              <a:chExt cx="540854" cy="333210"/>
            </a:xfrm>
          </p:grpSpPr>
          <p:sp>
            <p:nvSpPr>
              <p:cNvPr id="1530" name="Rectangle 1529"/>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1" name="Rectangle 1530"/>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32" name="Group 1531"/>
              <p:cNvGrpSpPr/>
              <p:nvPr/>
            </p:nvGrpSpPr>
            <p:grpSpPr>
              <a:xfrm>
                <a:off x="1989961" y="1665409"/>
                <a:ext cx="413499" cy="266755"/>
                <a:chOff x="1371600" y="2038342"/>
                <a:chExt cx="609600" cy="393263"/>
              </a:xfrm>
            </p:grpSpPr>
            <p:cxnSp>
              <p:nvCxnSpPr>
                <p:cNvPr id="1536" name="Straight Connector 1535"/>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37" name="Straight Connector 1536"/>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38" name="Straight Connector 1537"/>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39" name="Straight Connector 1538"/>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40" name="Straight Connector 1539"/>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41" name="Straight Connector 1540"/>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42" name="Straight Connector 1541"/>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43" name="Straight Connector 1542"/>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44" name="Straight Connector 1543"/>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33" name="Rectangle 1532"/>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4" name="Rectangle 1533"/>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5" name="Rectangle 1534"/>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29" name="Rectangle 1528"/>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a:latin typeface="Calibri"/>
                </a:rPr>
                <a:t>api:1</a:t>
              </a:r>
            </a:p>
            <a:p>
              <a:pPr algn="ctr" defTabSz="1218966">
                <a:defRPr/>
              </a:pPr>
              <a:r>
                <a:rPr lang="en-US" sz="600" kern="0">
                  <a:latin typeface="Calibri"/>
                </a:rPr>
                <a:t>digest: u82</a:t>
              </a:r>
            </a:p>
          </p:txBody>
        </p:sp>
      </p:grpSp>
      <p:grpSp>
        <p:nvGrpSpPr>
          <p:cNvPr id="1653" name="Group 1652"/>
          <p:cNvGrpSpPr/>
          <p:nvPr/>
        </p:nvGrpSpPr>
        <p:grpSpPr>
          <a:xfrm>
            <a:off x="10793567" y="1449188"/>
            <a:ext cx="721037" cy="444217"/>
            <a:chOff x="3240661" y="1005909"/>
            <a:chExt cx="540854" cy="333210"/>
          </a:xfrm>
        </p:grpSpPr>
        <p:grpSp>
          <p:nvGrpSpPr>
            <p:cNvPr id="1654" name="Group 1653"/>
            <p:cNvGrpSpPr/>
            <p:nvPr/>
          </p:nvGrpSpPr>
          <p:grpSpPr>
            <a:xfrm>
              <a:off x="3240661" y="1005909"/>
              <a:ext cx="540854" cy="333210"/>
              <a:chOff x="1926169" y="1632181"/>
              <a:chExt cx="540854" cy="333210"/>
            </a:xfrm>
          </p:grpSpPr>
          <p:sp>
            <p:nvSpPr>
              <p:cNvPr id="1656" name="Rectangle 1655"/>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57" name="Rectangle 1656"/>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658" name="Group 1657"/>
              <p:cNvGrpSpPr/>
              <p:nvPr/>
            </p:nvGrpSpPr>
            <p:grpSpPr>
              <a:xfrm>
                <a:off x="1989961" y="1665409"/>
                <a:ext cx="413499" cy="266755"/>
                <a:chOff x="1371600" y="2038342"/>
                <a:chExt cx="609600" cy="393263"/>
              </a:xfrm>
            </p:grpSpPr>
            <p:cxnSp>
              <p:nvCxnSpPr>
                <p:cNvPr id="1662" name="Straight Connector 1661"/>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63" name="Straight Connector 1662"/>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64" name="Straight Connector 1663"/>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65" name="Straight Connector 1664"/>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66" name="Straight Connector 1665"/>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67" name="Straight Connector 1666"/>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68" name="Straight Connector 1667"/>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69" name="Straight Connector 1668"/>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670" name="Straight Connector 1669"/>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659" name="Rectangle 1658"/>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60" name="Rectangle 1659"/>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61" name="Rectangle 1660"/>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655" name="Rectangle 1654"/>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rgbClr val="FFFFFF"/>
                  </a:solidFill>
                  <a:latin typeface="Calibri"/>
                </a:rPr>
                <a:t>web:1</a:t>
              </a:r>
            </a:p>
            <a:p>
              <a:pPr algn="ctr" defTabSz="1218966">
                <a:defRPr/>
              </a:pPr>
              <a:r>
                <a:rPr lang="en-US" sz="600" kern="0">
                  <a:solidFill>
                    <a:srgbClr val="FFFFFF"/>
                  </a:solidFill>
                  <a:latin typeface="Calibri"/>
                </a:rPr>
                <a:t>digest: 91e</a:t>
              </a:r>
            </a:p>
          </p:txBody>
        </p:sp>
      </p:grpSp>
      <p:grpSp>
        <p:nvGrpSpPr>
          <p:cNvPr id="465" name="Group 464">
            <a:extLst>
              <a:ext uri="{FF2B5EF4-FFF2-40B4-BE49-F238E27FC236}">
                <a16:creationId xmlns:a16="http://schemas.microsoft.com/office/drawing/2014/main" id="{475AA5EA-0C4B-4B2A-9D3A-96115E1AB387}"/>
              </a:ext>
            </a:extLst>
          </p:cNvPr>
          <p:cNvGrpSpPr/>
          <p:nvPr/>
        </p:nvGrpSpPr>
        <p:grpSpPr>
          <a:xfrm>
            <a:off x="10793567" y="2257354"/>
            <a:ext cx="721037" cy="444217"/>
            <a:chOff x="3240661" y="1005909"/>
            <a:chExt cx="540854" cy="333210"/>
          </a:xfrm>
        </p:grpSpPr>
        <p:grpSp>
          <p:nvGrpSpPr>
            <p:cNvPr id="466" name="Group 465">
              <a:extLst>
                <a:ext uri="{FF2B5EF4-FFF2-40B4-BE49-F238E27FC236}">
                  <a16:creationId xmlns:a16="http://schemas.microsoft.com/office/drawing/2014/main" id="{77FF03CE-70EE-46CC-B4A7-31CF7340405B}"/>
                </a:ext>
              </a:extLst>
            </p:cNvPr>
            <p:cNvGrpSpPr/>
            <p:nvPr/>
          </p:nvGrpSpPr>
          <p:grpSpPr>
            <a:xfrm>
              <a:off x="3240661" y="1005909"/>
              <a:ext cx="540854" cy="333210"/>
              <a:chOff x="1926169" y="1632181"/>
              <a:chExt cx="540854" cy="333210"/>
            </a:xfrm>
          </p:grpSpPr>
          <p:sp>
            <p:nvSpPr>
              <p:cNvPr id="468" name="Rectangle 467">
                <a:extLst>
                  <a:ext uri="{FF2B5EF4-FFF2-40B4-BE49-F238E27FC236}">
                    <a16:creationId xmlns:a16="http://schemas.microsoft.com/office/drawing/2014/main" id="{D2C0B01D-6C39-416F-91E7-D30B348EE7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69" name="Rectangle 468">
                <a:extLst>
                  <a:ext uri="{FF2B5EF4-FFF2-40B4-BE49-F238E27FC236}">
                    <a16:creationId xmlns:a16="http://schemas.microsoft.com/office/drawing/2014/main" id="{C11CD01C-F256-45CC-A52E-B9BC4410515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470" name="Group 469">
                <a:extLst>
                  <a:ext uri="{FF2B5EF4-FFF2-40B4-BE49-F238E27FC236}">
                    <a16:creationId xmlns:a16="http://schemas.microsoft.com/office/drawing/2014/main" id="{DC9833C1-1C6A-42A7-84F1-60959CBE3850}"/>
                  </a:ext>
                </a:extLst>
              </p:cNvPr>
              <p:cNvGrpSpPr/>
              <p:nvPr/>
            </p:nvGrpSpPr>
            <p:grpSpPr>
              <a:xfrm>
                <a:off x="1989961" y="1665409"/>
                <a:ext cx="413499" cy="266755"/>
                <a:chOff x="1371600" y="2038342"/>
                <a:chExt cx="609600" cy="393263"/>
              </a:xfrm>
            </p:grpSpPr>
            <p:cxnSp>
              <p:nvCxnSpPr>
                <p:cNvPr id="474" name="Straight Connector 473">
                  <a:extLst>
                    <a:ext uri="{FF2B5EF4-FFF2-40B4-BE49-F238E27FC236}">
                      <a16:creationId xmlns:a16="http://schemas.microsoft.com/office/drawing/2014/main" id="{7CD64795-65A6-4DC5-AF64-F8AB8620889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75" name="Straight Connector 474">
                  <a:extLst>
                    <a:ext uri="{FF2B5EF4-FFF2-40B4-BE49-F238E27FC236}">
                      <a16:creationId xmlns:a16="http://schemas.microsoft.com/office/drawing/2014/main" id="{211A406C-E538-41F3-9494-6F511C0B9BE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76" name="Straight Connector 475">
                  <a:extLst>
                    <a:ext uri="{FF2B5EF4-FFF2-40B4-BE49-F238E27FC236}">
                      <a16:creationId xmlns:a16="http://schemas.microsoft.com/office/drawing/2014/main" id="{3C01A3EA-024D-4E90-94E8-B60004207DD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77" name="Straight Connector 476">
                  <a:extLst>
                    <a:ext uri="{FF2B5EF4-FFF2-40B4-BE49-F238E27FC236}">
                      <a16:creationId xmlns:a16="http://schemas.microsoft.com/office/drawing/2014/main" id="{42188D58-100D-4654-88B8-4CD9C749891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78" name="Straight Connector 477">
                  <a:extLst>
                    <a:ext uri="{FF2B5EF4-FFF2-40B4-BE49-F238E27FC236}">
                      <a16:creationId xmlns:a16="http://schemas.microsoft.com/office/drawing/2014/main" id="{B012AB88-E06C-4249-8318-C5BA8B062142}"/>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79" name="Straight Connector 478">
                  <a:extLst>
                    <a:ext uri="{FF2B5EF4-FFF2-40B4-BE49-F238E27FC236}">
                      <a16:creationId xmlns:a16="http://schemas.microsoft.com/office/drawing/2014/main" id="{AB2670C8-B639-4F6C-91DB-F03891A5074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80" name="Straight Connector 479">
                  <a:extLst>
                    <a:ext uri="{FF2B5EF4-FFF2-40B4-BE49-F238E27FC236}">
                      <a16:creationId xmlns:a16="http://schemas.microsoft.com/office/drawing/2014/main" id="{667648A5-247D-4123-AC81-535A36A8080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81" name="Straight Connector 480">
                  <a:extLst>
                    <a:ext uri="{FF2B5EF4-FFF2-40B4-BE49-F238E27FC236}">
                      <a16:creationId xmlns:a16="http://schemas.microsoft.com/office/drawing/2014/main" id="{71FFD68E-EFEF-467F-B3EB-E328D161FCDA}"/>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82" name="Straight Connector 481">
                  <a:extLst>
                    <a:ext uri="{FF2B5EF4-FFF2-40B4-BE49-F238E27FC236}">
                      <a16:creationId xmlns:a16="http://schemas.microsoft.com/office/drawing/2014/main" id="{5C5D7D6C-A5C3-4556-A23B-41E552C2595F}"/>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71" name="Rectangle 470">
                <a:extLst>
                  <a:ext uri="{FF2B5EF4-FFF2-40B4-BE49-F238E27FC236}">
                    <a16:creationId xmlns:a16="http://schemas.microsoft.com/office/drawing/2014/main" id="{3FE9DC63-9283-4363-9647-D9118D5026D4}"/>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72" name="Rectangle 471">
                <a:extLst>
                  <a:ext uri="{FF2B5EF4-FFF2-40B4-BE49-F238E27FC236}">
                    <a16:creationId xmlns:a16="http://schemas.microsoft.com/office/drawing/2014/main" id="{80C4AFD8-5054-45D5-A569-B8DD7ABF3A0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73" name="Rectangle 472">
                <a:extLst>
                  <a:ext uri="{FF2B5EF4-FFF2-40B4-BE49-F238E27FC236}">
                    <a16:creationId xmlns:a16="http://schemas.microsoft.com/office/drawing/2014/main" id="{48F5B254-5192-423B-AABC-92E1EFB360B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467" name="Rectangle 466">
              <a:extLst>
                <a:ext uri="{FF2B5EF4-FFF2-40B4-BE49-F238E27FC236}">
                  <a16:creationId xmlns:a16="http://schemas.microsoft.com/office/drawing/2014/main" id="{7154BC75-ABEA-49E3-A497-E1B17EB3A40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cache:1</a:t>
              </a:r>
            </a:p>
            <a:p>
              <a:pPr algn="ctr" defTabSz="1218966">
                <a:defRPr/>
              </a:pPr>
              <a:r>
                <a:rPr lang="en-US" sz="600" kern="0">
                  <a:solidFill>
                    <a:srgbClr val="353535"/>
                  </a:solidFill>
                  <a:latin typeface="Calibri"/>
                </a:rPr>
                <a:t>digest: 2re</a:t>
              </a:r>
            </a:p>
          </p:txBody>
        </p:sp>
      </p:grpSp>
      <p:grpSp>
        <p:nvGrpSpPr>
          <p:cNvPr id="485" name="Group 484">
            <a:extLst>
              <a:ext uri="{FF2B5EF4-FFF2-40B4-BE49-F238E27FC236}">
                <a16:creationId xmlns:a16="http://schemas.microsoft.com/office/drawing/2014/main" id="{0BDEFC2E-9795-4850-84B7-CC5396AB11EF}"/>
              </a:ext>
            </a:extLst>
          </p:cNvPr>
          <p:cNvGrpSpPr/>
          <p:nvPr/>
        </p:nvGrpSpPr>
        <p:grpSpPr>
          <a:xfrm>
            <a:off x="8721117" y="2806966"/>
            <a:ext cx="2828131" cy="1633396"/>
            <a:chOff x="4156030" y="3448050"/>
            <a:chExt cx="2060234" cy="1191294"/>
          </a:xfrm>
        </p:grpSpPr>
        <p:sp>
          <p:nvSpPr>
            <p:cNvPr id="486" name="Rectangle 485">
              <a:extLst>
                <a:ext uri="{FF2B5EF4-FFF2-40B4-BE49-F238E27FC236}">
                  <a16:creationId xmlns:a16="http://schemas.microsoft.com/office/drawing/2014/main" id="{35175F28-89CB-44DD-8447-39A0E3526FC1}"/>
                </a:ext>
              </a:extLst>
            </p:cNvPr>
            <p:cNvSpPr/>
            <p:nvPr/>
          </p:nvSpPr>
          <p:spPr>
            <a:xfrm>
              <a:off x="4156030" y="3562350"/>
              <a:ext cx="2060234"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87" name="Flowchart: Alternate Process 486">
              <a:extLst>
                <a:ext uri="{FF2B5EF4-FFF2-40B4-BE49-F238E27FC236}">
                  <a16:creationId xmlns:a16="http://schemas.microsoft.com/office/drawing/2014/main" id="{FA2EE260-CD29-4897-98F8-8A8A677A90AC}"/>
                </a:ext>
              </a:extLst>
            </p:cNvPr>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HOST-B</a:t>
              </a:r>
            </a:p>
          </p:txBody>
        </p:sp>
      </p:grpSp>
      <p:grpSp>
        <p:nvGrpSpPr>
          <p:cNvPr id="488" name="Group 487">
            <a:extLst>
              <a:ext uri="{FF2B5EF4-FFF2-40B4-BE49-F238E27FC236}">
                <a16:creationId xmlns:a16="http://schemas.microsoft.com/office/drawing/2014/main" id="{5E374A9F-7554-4D4B-B49E-AA1FC686362E}"/>
              </a:ext>
            </a:extLst>
          </p:cNvPr>
          <p:cNvGrpSpPr/>
          <p:nvPr/>
        </p:nvGrpSpPr>
        <p:grpSpPr>
          <a:xfrm>
            <a:off x="10078518" y="3160240"/>
            <a:ext cx="721037" cy="444217"/>
            <a:chOff x="3240661" y="1005909"/>
            <a:chExt cx="540854" cy="333210"/>
          </a:xfrm>
        </p:grpSpPr>
        <p:grpSp>
          <p:nvGrpSpPr>
            <p:cNvPr id="489" name="Group 488">
              <a:extLst>
                <a:ext uri="{FF2B5EF4-FFF2-40B4-BE49-F238E27FC236}">
                  <a16:creationId xmlns:a16="http://schemas.microsoft.com/office/drawing/2014/main" id="{D97514C1-D6BC-417F-96CB-146968CC7CC8}"/>
                </a:ext>
              </a:extLst>
            </p:cNvPr>
            <p:cNvGrpSpPr/>
            <p:nvPr/>
          </p:nvGrpSpPr>
          <p:grpSpPr>
            <a:xfrm>
              <a:off x="3240661" y="1005909"/>
              <a:ext cx="540854" cy="333210"/>
              <a:chOff x="1926169" y="1632181"/>
              <a:chExt cx="540854" cy="333210"/>
            </a:xfrm>
          </p:grpSpPr>
          <p:sp>
            <p:nvSpPr>
              <p:cNvPr id="491" name="Rectangle 490">
                <a:extLst>
                  <a:ext uri="{FF2B5EF4-FFF2-40B4-BE49-F238E27FC236}">
                    <a16:creationId xmlns:a16="http://schemas.microsoft.com/office/drawing/2014/main" id="{26F32946-D678-4853-94FC-CC6290959649}"/>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2" name="Rectangle 491">
                <a:extLst>
                  <a:ext uri="{FF2B5EF4-FFF2-40B4-BE49-F238E27FC236}">
                    <a16:creationId xmlns:a16="http://schemas.microsoft.com/office/drawing/2014/main" id="{297262E3-8E21-4785-8A47-7903D232842E}"/>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493" name="Group 492">
                <a:extLst>
                  <a:ext uri="{FF2B5EF4-FFF2-40B4-BE49-F238E27FC236}">
                    <a16:creationId xmlns:a16="http://schemas.microsoft.com/office/drawing/2014/main" id="{0897AB46-1855-48CE-9D69-CEF10E12E318}"/>
                  </a:ext>
                </a:extLst>
              </p:cNvPr>
              <p:cNvGrpSpPr/>
              <p:nvPr/>
            </p:nvGrpSpPr>
            <p:grpSpPr>
              <a:xfrm>
                <a:off x="1989961" y="1665409"/>
                <a:ext cx="413499" cy="266755"/>
                <a:chOff x="1371600" y="2038342"/>
                <a:chExt cx="609600" cy="393263"/>
              </a:xfrm>
            </p:grpSpPr>
            <p:cxnSp>
              <p:nvCxnSpPr>
                <p:cNvPr id="497" name="Straight Connector 496">
                  <a:extLst>
                    <a:ext uri="{FF2B5EF4-FFF2-40B4-BE49-F238E27FC236}">
                      <a16:creationId xmlns:a16="http://schemas.microsoft.com/office/drawing/2014/main" id="{7B92D8E9-1840-4E9F-9517-AA53DFA96FD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98" name="Straight Connector 497">
                  <a:extLst>
                    <a:ext uri="{FF2B5EF4-FFF2-40B4-BE49-F238E27FC236}">
                      <a16:creationId xmlns:a16="http://schemas.microsoft.com/office/drawing/2014/main" id="{E2A3B3F2-3DDF-4ED2-89FD-7679D9DFEAE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99" name="Straight Connector 498">
                  <a:extLst>
                    <a:ext uri="{FF2B5EF4-FFF2-40B4-BE49-F238E27FC236}">
                      <a16:creationId xmlns:a16="http://schemas.microsoft.com/office/drawing/2014/main" id="{B2947C88-1DE0-4081-A4CD-1DBC2BF450CB}"/>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00" name="Straight Connector 499">
                  <a:extLst>
                    <a:ext uri="{FF2B5EF4-FFF2-40B4-BE49-F238E27FC236}">
                      <a16:creationId xmlns:a16="http://schemas.microsoft.com/office/drawing/2014/main" id="{1D93822E-5D21-4CCA-8A66-8E951ADFB6A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01" name="Straight Connector 500">
                  <a:extLst>
                    <a:ext uri="{FF2B5EF4-FFF2-40B4-BE49-F238E27FC236}">
                      <a16:creationId xmlns:a16="http://schemas.microsoft.com/office/drawing/2014/main" id="{27BA85C7-E1BB-4A50-A262-9766E697D1B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02" name="Straight Connector 501">
                  <a:extLst>
                    <a:ext uri="{FF2B5EF4-FFF2-40B4-BE49-F238E27FC236}">
                      <a16:creationId xmlns:a16="http://schemas.microsoft.com/office/drawing/2014/main" id="{F0D6B110-466F-479D-B8D5-B3CE473BDF9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03" name="Straight Connector 502">
                  <a:extLst>
                    <a:ext uri="{FF2B5EF4-FFF2-40B4-BE49-F238E27FC236}">
                      <a16:creationId xmlns:a16="http://schemas.microsoft.com/office/drawing/2014/main" id="{57B651C4-B62B-4089-A862-7C82ECBF803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04" name="Straight Connector 503">
                  <a:extLst>
                    <a:ext uri="{FF2B5EF4-FFF2-40B4-BE49-F238E27FC236}">
                      <a16:creationId xmlns:a16="http://schemas.microsoft.com/office/drawing/2014/main" id="{7EF961D9-808C-4995-A670-4D237D166FCE}"/>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05" name="Straight Connector 504">
                  <a:extLst>
                    <a:ext uri="{FF2B5EF4-FFF2-40B4-BE49-F238E27FC236}">
                      <a16:creationId xmlns:a16="http://schemas.microsoft.com/office/drawing/2014/main" id="{EB2C0646-5D83-4142-BC63-602E959AE99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94" name="Rectangle 493">
                <a:extLst>
                  <a:ext uri="{FF2B5EF4-FFF2-40B4-BE49-F238E27FC236}">
                    <a16:creationId xmlns:a16="http://schemas.microsoft.com/office/drawing/2014/main" id="{AA4C2DF3-FAE9-43CC-AD46-0B6A5CEC42DC}"/>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5" name="Rectangle 494">
                <a:extLst>
                  <a:ext uri="{FF2B5EF4-FFF2-40B4-BE49-F238E27FC236}">
                    <a16:creationId xmlns:a16="http://schemas.microsoft.com/office/drawing/2014/main" id="{927AB000-ACE5-4392-944B-89117161463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6" name="Rectangle 495">
                <a:extLst>
                  <a:ext uri="{FF2B5EF4-FFF2-40B4-BE49-F238E27FC236}">
                    <a16:creationId xmlns:a16="http://schemas.microsoft.com/office/drawing/2014/main" id="{1728DB70-7C84-441D-B125-3C2A57701682}"/>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490" name="Rectangle 489">
              <a:extLst>
                <a:ext uri="{FF2B5EF4-FFF2-40B4-BE49-F238E27FC236}">
                  <a16:creationId xmlns:a16="http://schemas.microsoft.com/office/drawing/2014/main" id="{7A19CA2A-57BC-4DFD-8EE2-721F49AA95F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api:1</a:t>
              </a:r>
            </a:p>
            <a:p>
              <a:pPr algn="ctr" defTabSz="1218966">
                <a:defRPr/>
              </a:pPr>
              <a:r>
                <a:rPr lang="en-US" sz="600" kern="0">
                  <a:solidFill>
                    <a:srgbClr val="353535"/>
                  </a:solidFill>
                  <a:latin typeface="Calibri"/>
                </a:rPr>
                <a:t>digest: u82</a:t>
              </a:r>
            </a:p>
          </p:txBody>
        </p:sp>
      </p:grpSp>
      <p:grpSp>
        <p:nvGrpSpPr>
          <p:cNvPr id="506" name="Group 505">
            <a:extLst>
              <a:ext uri="{FF2B5EF4-FFF2-40B4-BE49-F238E27FC236}">
                <a16:creationId xmlns:a16="http://schemas.microsoft.com/office/drawing/2014/main" id="{451B42A7-4222-4E1F-B4DD-D73A318CC308}"/>
              </a:ext>
            </a:extLst>
          </p:cNvPr>
          <p:cNvGrpSpPr/>
          <p:nvPr/>
        </p:nvGrpSpPr>
        <p:grpSpPr>
          <a:xfrm>
            <a:off x="10078518" y="3563065"/>
            <a:ext cx="721037" cy="444217"/>
            <a:chOff x="3240661" y="1005909"/>
            <a:chExt cx="540854" cy="333210"/>
          </a:xfrm>
        </p:grpSpPr>
        <p:grpSp>
          <p:nvGrpSpPr>
            <p:cNvPr id="507" name="Group 506">
              <a:extLst>
                <a:ext uri="{FF2B5EF4-FFF2-40B4-BE49-F238E27FC236}">
                  <a16:creationId xmlns:a16="http://schemas.microsoft.com/office/drawing/2014/main" id="{A2A00BAB-1B5B-4EE8-80B1-84920AEABE2E}"/>
                </a:ext>
              </a:extLst>
            </p:cNvPr>
            <p:cNvGrpSpPr/>
            <p:nvPr/>
          </p:nvGrpSpPr>
          <p:grpSpPr>
            <a:xfrm>
              <a:off x="3240661" y="1005909"/>
              <a:ext cx="540854" cy="333210"/>
              <a:chOff x="1926169" y="1632181"/>
              <a:chExt cx="540854" cy="333210"/>
            </a:xfrm>
          </p:grpSpPr>
          <p:sp>
            <p:nvSpPr>
              <p:cNvPr id="509" name="Rectangle 508">
                <a:extLst>
                  <a:ext uri="{FF2B5EF4-FFF2-40B4-BE49-F238E27FC236}">
                    <a16:creationId xmlns:a16="http://schemas.microsoft.com/office/drawing/2014/main" id="{E22626DA-157A-4E8F-8673-B05751BC96F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0" name="Rectangle 509">
                <a:extLst>
                  <a:ext uri="{FF2B5EF4-FFF2-40B4-BE49-F238E27FC236}">
                    <a16:creationId xmlns:a16="http://schemas.microsoft.com/office/drawing/2014/main" id="{CD2111F8-AF69-4A84-B57F-DDB7F608E1A3}"/>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11" name="Group 510">
                <a:extLst>
                  <a:ext uri="{FF2B5EF4-FFF2-40B4-BE49-F238E27FC236}">
                    <a16:creationId xmlns:a16="http://schemas.microsoft.com/office/drawing/2014/main" id="{4B79937C-A412-41F3-8B30-73971B3659A2}"/>
                  </a:ext>
                </a:extLst>
              </p:cNvPr>
              <p:cNvGrpSpPr/>
              <p:nvPr/>
            </p:nvGrpSpPr>
            <p:grpSpPr>
              <a:xfrm>
                <a:off x="1989961" y="1665409"/>
                <a:ext cx="413499" cy="266755"/>
                <a:chOff x="1371600" y="2038342"/>
                <a:chExt cx="609600" cy="393263"/>
              </a:xfrm>
            </p:grpSpPr>
            <p:cxnSp>
              <p:nvCxnSpPr>
                <p:cNvPr id="515" name="Straight Connector 514">
                  <a:extLst>
                    <a:ext uri="{FF2B5EF4-FFF2-40B4-BE49-F238E27FC236}">
                      <a16:creationId xmlns:a16="http://schemas.microsoft.com/office/drawing/2014/main" id="{29216E48-6C43-499C-9468-1008CA450C3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16" name="Straight Connector 515">
                  <a:extLst>
                    <a:ext uri="{FF2B5EF4-FFF2-40B4-BE49-F238E27FC236}">
                      <a16:creationId xmlns:a16="http://schemas.microsoft.com/office/drawing/2014/main" id="{D6F385A9-35F6-4265-9BD3-11C8AC0D856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17" name="Straight Connector 516">
                  <a:extLst>
                    <a:ext uri="{FF2B5EF4-FFF2-40B4-BE49-F238E27FC236}">
                      <a16:creationId xmlns:a16="http://schemas.microsoft.com/office/drawing/2014/main" id="{A41127C7-B6D2-4525-8131-685D8CB76FE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18" name="Straight Connector 517">
                  <a:extLst>
                    <a:ext uri="{FF2B5EF4-FFF2-40B4-BE49-F238E27FC236}">
                      <a16:creationId xmlns:a16="http://schemas.microsoft.com/office/drawing/2014/main" id="{C6B8CDD7-694F-4D66-B4E1-28954D941511}"/>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19" name="Straight Connector 518">
                  <a:extLst>
                    <a:ext uri="{FF2B5EF4-FFF2-40B4-BE49-F238E27FC236}">
                      <a16:creationId xmlns:a16="http://schemas.microsoft.com/office/drawing/2014/main" id="{E0D9BC4C-3B44-4C71-A51F-B9FC64E9193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20" name="Straight Connector 519">
                  <a:extLst>
                    <a:ext uri="{FF2B5EF4-FFF2-40B4-BE49-F238E27FC236}">
                      <a16:creationId xmlns:a16="http://schemas.microsoft.com/office/drawing/2014/main" id="{2508F89E-B9E0-4D4F-99E0-06B7D9C89411}"/>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21" name="Straight Connector 520">
                  <a:extLst>
                    <a:ext uri="{FF2B5EF4-FFF2-40B4-BE49-F238E27FC236}">
                      <a16:creationId xmlns:a16="http://schemas.microsoft.com/office/drawing/2014/main" id="{DCC1A7C8-3FBF-49D2-B198-063B9347AB7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22" name="Straight Connector 521">
                  <a:extLst>
                    <a:ext uri="{FF2B5EF4-FFF2-40B4-BE49-F238E27FC236}">
                      <a16:creationId xmlns:a16="http://schemas.microsoft.com/office/drawing/2014/main" id="{7A73A6FE-11BE-4EB5-9F7E-73AA9FBA9AD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23" name="Straight Connector 522">
                  <a:extLst>
                    <a:ext uri="{FF2B5EF4-FFF2-40B4-BE49-F238E27FC236}">
                      <a16:creationId xmlns:a16="http://schemas.microsoft.com/office/drawing/2014/main" id="{7E0C1F0A-92A6-490A-9B57-12A2760FB1C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12" name="Rectangle 511">
                <a:extLst>
                  <a:ext uri="{FF2B5EF4-FFF2-40B4-BE49-F238E27FC236}">
                    <a16:creationId xmlns:a16="http://schemas.microsoft.com/office/drawing/2014/main" id="{153F2403-904E-4F8F-A0E0-A4C1E3F0B859}"/>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3" name="Rectangle 512">
                <a:extLst>
                  <a:ext uri="{FF2B5EF4-FFF2-40B4-BE49-F238E27FC236}">
                    <a16:creationId xmlns:a16="http://schemas.microsoft.com/office/drawing/2014/main" id="{D81B29A6-A8F5-48F1-B781-53D66847E77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4" name="Rectangle 513">
                <a:extLst>
                  <a:ext uri="{FF2B5EF4-FFF2-40B4-BE49-F238E27FC236}">
                    <a16:creationId xmlns:a16="http://schemas.microsoft.com/office/drawing/2014/main" id="{7FD056EE-0AF9-4D52-977F-ACFC2A8EC38E}"/>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08" name="Rectangle 507">
              <a:extLst>
                <a:ext uri="{FF2B5EF4-FFF2-40B4-BE49-F238E27FC236}">
                  <a16:creationId xmlns:a16="http://schemas.microsoft.com/office/drawing/2014/main" id="{9D1FAD10-845B-424C-A1BA-135BC74DCEE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cache:1</a:t>
              </a:r>
            </a:p>
            <a:p>
              <a:pPr algn="ctr" defTabSz="1218966">
                <a:defRPr/>
              </a:pPr>
              <a:r>
                <a:rPr lang="en-US" sz="600" kern="0">
                  <a:solidFill>
                    <a:srgbClr val="353535"/>
                  </a:solidFill>
                  <a:latin typeface="Calibri"/>
                </a:rPr>
                <a:t>digest: 2re</a:t>
              </a:r>
            </a:p>
          </p:txBody>
        </p:sp>
      </p:grpSp>
      <p:grpSp>
        <p:nvGrpSpPr>
          <p:cNvPr id="542" name="Group 541">
            <a:extLst>
              <a:ext uri="{FF2B5EF4-FFF2-40B4-BE49-F238E27FC236}">
                <a16:creationId xmlns:a16="http://schemas.microsoft.com/office/drawing/2014/main" id="{48AE373A-CF84-48A3-94E7-9BDA85F97B31}"/>
              </a:ext>
            </a:extLst>
          </p:cNvPr>
          <p:cNvGrpSpPr/>
          <p:nvPr/>
        </p:nvGrpSpPr>
        <p:grpSpPr>
          <a:xfrm>
            <a:off x="10800803" y="3160240"/>
            <a:ext cx="721037" cy="444217"/>
            <a:chOff x="3240661" y="1005909"/>
            <a:chExt cx="540854" cy="333210"/>
          </a:xfrm>
        </p:grpSpPr>
        <p:grpSp>
          <p:nvGrpSpPr>
            <p:cNvPr id="543" name="Group 542">
              <a:extLst>
                <a:ext uri="{FF2B5EF4-FFF2-40B4-BE49-F238E27FC236}">
                  <a16:creationId xmlns:a16="http://schemas.microsoft.com/office/drawing/2014/main" id="{2F639D5D-9039-46D5-83F0-1A1CE98D7288}"/>
                </a:ext>
              </a:extLst>
            </p:cNvPr>
            <p:cNvGrpSpPr/>
            <p:nvPr/>
          </p:nvGrpSpPr>
          <p:grpSpPr>
            <a:xfrm>
              <a:off x="3240661" y="1005909"/>
              <a:ext cx="540854" cy="333210"/>
              <a:chOff x="1926169" y="1632181"/>
              <a:chExt cx="540854" cy="333210"/>
            </a:xfrm>
          </p:grpSpPr>
          <p:sp>
            <p:nvSpPr>
              <p:cNvPr id="545" name="Rectangle 544">
                <a:extLst>
                  <a:ext uri="{FF2B5EF4-FFF2-40B4-BE49-F238E27FC236}">
                    <a16:creationId xmlns:a16="http://schemas.microsoft.com/office/drawing/2014/main" id="{5D1CD045-3195-469C-AA31-034871DF91D2}"/>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46" name="Rectangle 545">
                <a:extLst>
                  <a:ext uri="{FF2B5EF4-FFF2-40B4-BE49-F238E27FC236}">
                    <a16:creationId xmlns:a16="http://schemas.microsoft.com/office/drawing/2014/main" id="{37449C19-D094-4437-BFEA-8A80F3DB7842}"/>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47" name="Group 546">
                <a:extLst>
                  <a:ext uri="{FF2B5EF4-FFF2-40B4-BE49-F238E27FC236}">
                    <a16:creationId xmlns:a16="http://schemas.microsoft.com/office/drawing/2014/main" id="{030DD284-108B-4E80-9543-2A83F5A42B0D}"/>
                  </a:ext>
                </a:extLst>
              </p:cNvPr>
              <p:cNvGrpSpPr/>
              <p:nvPr/>
            </p:nvGrpSpPr>
            <p:grpSpPr>
              <a:xfrm>
                <a:off x="1989961" y="1665409"/>
                <a:ext cx="413499" cy="266755"/>
                <a:chOff x="1371600" y="2038342"/>
                <a:chExt cx="609600" cy="393263"/>
              </a:xfrm>
            </p:grpSpPr>
            <p:cxnSp>
              <p:nvCxnSpPr>
                <p:cNvPr id="551" name="Straight Connector 550">
                  <a:extLst>
                    <a:ext uri="{FF2B5EF4-FFF2-40B4-BE49-F238E27FC236}">
                      <a16:creationId xmlns:a16="http://schemas.microsoft.com/office/drawing/2014/main" id="{65DD3C41-1ED9-4AF2-9C18-0AF06D4C7987}"/>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52" name="Straight Connector 551">
                  <a:extLst>
                    <a:ext uri="{FF2B5EF4-FFF2-40B4-BE49-F238E27FC236}">
                      <a16:creationId xmlns:a16="http://schemas.microsoft.com/office/drawing/2014/main" id="{E44630E5-DEC0-40D8-8C00-8B98F6DF2943}"/>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53" name="Straight Connector 552">
                  <a:extLst>
                    <a:ext uri="{FF2B5EF4-FFF2-40B4-BE49-F238E27FC236}">
                      <a16:creationId xmlns:a16="http://schemas.microsoft.com/office/drawing/2014/main" id="{3F7DB5C4-BE31-4484-84A8-0F628783607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54" name="Straight Connector 553">
                  <a:extLst>
                    <a:ext uri="{FF2B5EF4-FFF2-40B4-BE49-F238E27FC236}">
                      <a16:creationId xmlns:a16="http://schemas.microsoft.com/office/drawing/2014/main" id="{E4FDFA14-888D-48EC-A0AC-520FA7A5969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55" name="Straight Connector 554">
                  <a:extLst>
                    <a:ext uri="{FF2B5EF4-FFF2-40B4-BE49-F238E27FC236}">
                      <a16:creationId xmlns:a16="http://schemas.microsoft.com/office/drawing/2014/main" id="{7A79F771-0FC3-4D21-8721-ACC3088F637F}"/>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56" name="Straight Connector 555">
                  <a:extLst>
                    <a:ext uri="{FF2B5EF4-FFF2-40B4-BE49-F238E27FC236}">
                      <a16:creationId xmlns:a16="http://schemas.microsoft.com/office/drawing/2014/main" id="{7CD85CDB-48E4-4D69-B2F9-9F75F239BAA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57" name="Straight Connector 556">
                  <a:extLst>
                    <a:ext uri="{FF2B5EF4-FFF2-40B4-BE49-F238E27FC236}">
                      <a16:creationId xmlns:a16="http://schemas.microsoft.com/office/drawing/2014/main" id="{EB02981D-3FF3-41B9-B058-A66C3C5CFBA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58" name="Straight Connector 557">
                  <a:extLst>
                    <a:ext uri="{FF2B5EF4-FFF2-40B4-BE49-F238E27FC236}">
                      <a16:creationId xmlns:a16="http://schemas.microsoft.com/office/drawing/2014/main" id="{CCE3B17A-DE9B-482F-BED0-B1E72C1A8A3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59" name="Straight Connector 558">
                  <a:extLst>
                    <a:ext uri="{FF2B5EF4-FFF2-40B4-BE49-F238E27FC236}">
                      <a16:creationId xmlns:a16="http://schemas.microsoft.com/office/drawing/2014/main" id="{2C6F5BC7-EEA8-4474-B2C4-A56A992DDC6C}"/>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48" name="Rectangle 547">
                <a:extLst>
                  <a:ext uri="{FF2B5EF4-FFF2-40B4-BE49-F238E27FC236}">
                    <a16:creationId xmlns:a16="http://schemas.microsoft.com/office/drawing/2014/main" id="{C42D1F18-B5F3-400D-A808-7A0C6016266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49" name="Rectangle 548">
                <a:extLst>
                  <a:ext uri="{FF2B5EF4-FFF2-40B4-BE49-F238E27FC236}">
                    <a16:creationId xmlns:a16="http://schemas.microsoft.com/office/drawing/2014/main" id="{25747267-AD52-488C-8CCE-B27B0226BD15}"/>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50" name="Rectangle 549">
                <a:extLst>
                  <a:ext uri="{FF2B5EF4-FFF2-40B4-BE49-F238E27FC236}">
                    <a16:creationId xmlns:a16="http://schemas.microsoft.com/office/drawing/2014/main" id="{847F612D-BB00-48D6-AC71-307CC8FEF000}"/>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44" name="Rectangle 543">
              <a:extLst>
                <a:ext uri="{FF2B5EF4-FFF2-40B4-BE49-F238E27FC236}">
                  <a16:creationId xmlns:a16="http://schemas.microsoft.com/office/drawing/2014/main" id="{B38E0E55-D73C-425F-91A4-9D94580988B7}"/>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api:1</a:t>
              </a:r>
            </a:p>
            <a:p>
              <a:pPr algn="ctr" defTabSz="1218966">
                <a:defRPr/>
              </a:pPr>
              <a:r>
                <a:rPr lang="en-US" sz="600" kern="0">
                  <a:solidFill>
                    <a:srgbClr val="353535"/>
                  </a:solidFill>
                  <a:latin typeface="Calibri"/>
                </a:rPr>
                <a:t>digest: u82</a:t>
              </a:r>
            </a:p>
          </p:txBody>
        </p:sp>
      </p:grpSp>
      <p:grpSp>
        <p:nvGrpSpPr>
          <p:cNvPr id="578" name="Group 577">
            <a:extLst>
              <a:ext uri="{FF2B5EF4-FFF2-40B4-BE49-F238E27FC236}">
                <a16:creationId xmlns:a16="http://schemas.microsoft.com/office/drawing/2014/main" id="{C24CB6A1-2858-49B4-86F0-43B9F66A8BE3}"/>
              </a:ext>
            </a:extLst>
          </p:cNvPr>
          <p:cNvGrpSpPr/>
          <p:nvPr/>
        </p:nvGrpSpPr>
        <p:grpSpPr>
          <a:xfrm>
            <a:off x="10800803" y="3562516"/>
            <a:ext cx="721037" cy="444217"/>
            <a:chOff x="3240661" y="1005909"/>
            <a:chExt cx="540854" cy="333210"/>
          </a:xfrm>
        </p:grpSpPr>
        <p:grpSp>
          <p:nvGrpSpPr>
            <p:cNvPr id="579" name="Group 578">
              <a:extLst>
                <a:ext uri="{FF2B5EF4-FFF2-40B4-BE49-F238E27FC236}">
                  <a16:creationId xmlns:a16="http://schemas.microsoft.com/office/drawing/2014/main" id="{680836AE-D2C6-493B-AB8C-4147193B42AC}"/>
                </a:ext>
              </a:extLst>
            </p:cNvPr>
            <p:cNvGrpSpPr/>
            <p:nvPr/>
          </p:nvGrpSpPr>
          <p:grpSpPr>
            <a:xfrm>
              <a:off x="3240661" y="1005909"/>
              <a:ext cx="540854" cy="333210"/>
              <a:chOff x="1926169" y="1632181"/>
              <a:chExt cx="540854" cy="333210"/>
            </a:xfrm>
          </p:grpSpPr>
          <p:sp>
            <p:nvSpPr>
              <p:cNvPr id="581" name="Rectangle 580">
                <a:extLst>
                  <a:ext uri="{FF2B5EF4-FFF2-40B4-BE49-F238E27FC236}">
                    <a16:creationId xmlns:a16="http://schemas.microsoft.com/office/drawing/2014/main" id="{9CBC11BA-C081-42F1-B718-7847665AEEA0}"/>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2" name="Rectangle 581">
                <a:extLst>
                  <a:ext uri="{FF2B5EF4-FFF2-40B4-BE49-F238E27FC236}">
                    <a16:creationId xmlns:a16="http://schemas.microsoft.com/office/drawing/2014/main" id="{C109340A-D0D6-40BA-B18A-00B3CA9131D3}"/>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83" name="Group 582">
                <a:extLst>
                  <a:ext uri="{FF2B5EF4-FFF2-40B4-BE49-F238E27FC236}">
                    <a16:creationId xmlns:a16="http://schemas.microsoft.com/office/drawing/2014/main" id="{3792D254-EB20-474A-8E2C-617663FA48DF}"/>
                  </a:ext>
                </a:extLst>
              </p:cNvPr>
              <p:cNvGrpSpPr/>
              <p:nvPr/>
            </p:nvGrpSpPr>
            <p:grpSpPr>
              <a:xfrm>
                <a:off x="1989961" y="1665409"/>
                <a:ext cx="413499" cy="266755"/>
                <a:chOff x="1371600" y="2038342"/>
                <a:chExt cx="609600" cy="393263"/>
              </a:xfrm>
            </p:grpSpPr>
            <p:cxnSp>
              <p:nvCxnSpPr>
                <p:cNvPr id="587" name="Straight Connector 586">
                  <a:extLst>
                    <a:ext uri="{FF2B5EF4-FFF2-40B4-BE49-F238E27FC236}">
                      <a16:creationId xmlns:a16="http://schemas.microsoft.com/office/drawing/2014/main" id="{D65EA43A-BB68-46CD-A1A9-B7CE6C2B0911}"/>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88" name="Straight Connector 587">
                  <a:extLst>
                    <a:ext uri="{FF2B5EF4-FFF2-40B4-BE49-F238E27FC236}">
                      <a16:creationId xmlns:a16="http://schemas.microsoft.com/office/drawing/2014/main" id="{A01AD31F-17CB-4597-A884-D1D26090E82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89" name="Straight Connector 588">
                  <a:extLst>
                    <a:ext uri="{FF2B5EF4-FFF2-40B4-BE49-F238E27FC236}">
                      <a16:creationId xmlns:a16="http://schemas.microsoft.com/office/drawing/2014/main" id="{D187A2EE-CAEF-4618-855F-9FAACC74F005}"/>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90" name="Straight Connector 589">
                  <a:extLst>
                    <a:ext uri="{FF2B5EF4-FFF2-40B4-BE49-F238E27FC236}">
                      <a16:creationId xmlns:a16="http://schemas.microsoft.com/office/drawing/2014/main" id="{58FAAD5D-A7AC-4F93-9AC0-0030715C0CC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91" name="Straight Connector 590">
                  <a:extLst>
                    <a:ext uri="{FF2B5EF4-FFF2-40B4-BE49-F238E27FC236}">
                      <a16:creationId xmlns:a16="http://schemas.microsoft.com/office/drawing/2014/main" id="{A97CCFA3-425C-49E4-AA85-E7F722E360C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92" name="Straight Connector 591">
                  <a:extLst>
                    <a:ext uri="{FF2B5EF4-FFF2-40B4-BE49-F238E27FC236}">
                      <a16:creationId xmlns:a16="http://schemas.microsoft.com/office/drawing/2014/main" id="{D9319882-8B45-4DC3-839F-D14E7A5EAA1B}"/>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93" name="Straight Connector 592">
                  <a:extLst>
                    <a:ext uri="{FF2B5EF4-FFF2-40B4-BE49-F238E27FC236}">
                      <a16:creationId xmlns:a16="http://schemas.microsoft.com/office/drawing/2014/main" id="{0EAD0812-17B9-437B-823E-3722EFDA67B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94" name="Straight Connector 593">
                  <a:extLst>
                    <a:ext uri="{FF2B5EF4-FFF2-40B4-BE49-F238E27FC236}">
                      <a16:creationId xmlns:a16="http://schemas.microsoft.com/office/drawing/2014/main" id="{9ED33E77-01BE-4F74-86BC-AF3F7B5F5F2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95" name="Straight Connector 594">
                  <a:extLst>
                    <a:ext uri="{FF2B5EF4-FFF2-40B4-BE49-F238E27FC236}">
                      <a16:creationId xmlns:a16="http://schemas.microsoft.com/office/drawing/2014/main" id="{744ECBF2-861D-410C-9EA7-D3632F961EB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84" name="Rectangle 583">
                <a:extLst>
                  <a:ext uri="{FF2B5EF4-FFF2-40B4-BE49-F238E27FC236}">
                    <a16:creationId xmlns:a16="http://schemas.microsoft.com/office/drawing/2014/main" id="{8A3732E4-1DD1-4659-B4B1-FD4F553A0CBD}"/>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5" name="Rectangle 584">
                <a:extLst>
                  <a:ext uri="{FF2B5EF4-FFF2-40B4-BE49-F238E27FC236}">
                    <a16:creationId xmlns:a16="http://schemas.microsoft.com/office/drawing/2014/main" id="{35C9C433-26FA-49C0-8394-9B95F5FCD4C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6" name="Rectangle 585">
                <a:extLst>
                  <a:ext uri="{FF2B5EF4-FFF2-40B4-BE49-F238E27FC236}">
                    <a16:creationId xmlns:a16="http://schemas.microsoft.com/office/drawing/2014/main" id="{FFEAD984-8318-406F-AEA8-4E0587D2AC2F}"/>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80" name="Rectangle 579">
              <a:extLst>
                <a:ext uri="{FF2B5EF4-FFF2-40B4-BE49-F238E27FC236}">
                  <a16:creationId xmlns:a16="http://schemas.microsoft.com/office/drawing/2014/main" id="{177A53C2-E837-4F49-9FB2-BA895F1C56E5}"/>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cache:1</a:t>
              </a:r>
            </a:p>
            <a:p>
              <a:pPr algn="ctr" defTabSz="1218966">
                <a:defRPr/>
              </a:pPr>
              <a:r>
                <a:rPr lang="en-US" sz="600" kern="0">
                  <a:solidFill>
                    <a:srgbClr val="353535"/>
                  </a:solidFill>
                  <a:latin typeface="Calibri"/>
                </a:rPr>
                <a:t>digest: 2re</a:t>
              </a:r>
            </a:p>
          </p:txBody>
        </p:sp>
      </p:grpSp>
      <p:grpSp>
        <p:nvGrpSpPr>
          <p:cNvPr id="596" name="Group 595">
            <a:extLst>
              <a:ext uri="{FF2B5EF4-FFF2-40B4-BE49-F238E27FC236}">
                <a16:creationId xmlns:a16="http://schemas.microsoft.com/office/drawing/2014/main" id="{19CF546A-D308-4843-901B-DB0FB0F0A2A8}"/>
              </a:ext>
            </a:extLst>
          </p:cNvPr>
          <p:cNvGrpSpPr/>
          <p:nvPr/>
        </p:nvGrpSpPr>
        <p:grpSpPr>
          <a:xfrm>
            <a:off x="8728354" y="4507993"/>
            <a:ext cx="2820895" cy="1633396"/>
            <a:chOff x="4156030" y="3448050"/>
            <a:chExt cx="2054962" cy="1191294"/>
          </a:xfrm>
        </p:grpSpPr>
        <p:sp>
          <p:nvSpPr>
            <p:cNvPr id="597" name="Rectangle 596">
              <a:extLst>
                <a:ext uri="{FF2B5EF4-FFF2-40B4-BE49-F238E27FC236}">
                  <a16:creationId xmlns:a16="http://schemas.microsoft.com/office/drawing/2014/main" id="{26913693-C4CC-49DC-BBFC-4F96037ADAE6}"/>
                </a:ext>
              </a:extLst>
            </p:cNvPr>
            <p:cNvSpPr/>
            <p:nvPr/>
          </p:nvSpPr>
          <p:spPr>
            <a:xfrm>
              <a:off x="4156030" y="3562350"/>
              <a:ext cx="2054962"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98" name="Flowchart: Alternate Process 597">
              <a:extLst>
                <a:ext uri="{FF2B5EF4-FFF2-40B4-BE49-F238E27FC236}">
                  <a16:creationId xmlns:a16="http://schemas.microsoft.com/office/drawing/2014/main" id="{B39850BF-CE20-4510-A9AF-538F0589324E}"/>
                </a:ext>
              </a:extLst>
            </p:cNvPr>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HOST-C</a:t>
              </a:r>
            </a:p>
          </p:txBody>
        </p:sp>
      </p:grpSp>
      <p:grpSp>
        <p:nvGrpSpPr>
          <p:cNvPr id="599" name="Group 598">
            <a:extLst>
              <a:ext uri="{FF2B5EF4-FFF2-40B4-BE49-F238E27FC236}">
                <a16:creationId xmlns:a16="http://schemas.microsoft.com/office/drawing/2014/main" id="{93643303-3199-47E5-B558-05BF8996A92F}"/>
              </a:ext>
            </a:extLst>
          </p:cNvPr>
          <p:cNvGrpSpPr/>
          <p:nvPr/>
        </p:nvGrpSpPr>
        <p:grpSpPr>
          <a:xfrm>
            <a:off x="10085754" y="5257134"/>
            <a:ext cx="721037" cy="444217"/>
            <a:chOff x="3240661" y="1005909"/>
            <a:chExt cx="540854" cy="333210"/>
          </a:xfrm>
        </p:grpSpPr>
        <p:grpSp>
          <p:nvGrpSpPr>
            <p:cNvPr id="600" name="Group 599">
              <a:extLst>
                <a:ext uri="{FF2B5EF4-FFF2-40B4-BE49-F238E27FC236}">
                  <a16:creationId xmlns:a16="http://schemas.microsoft.com/office/drawing/2014/main" id="{BEB209DD-C6BF-4E63-B1ED-68096F32BC9D}"/>
                </a:ext>
              </a:extLst>
            </p:cNvPr>
            <p:cNvGrpSpPr/>
            <p:nvPr/>
          </p:nvGrpSpPr>
          <p:grpSpPr>
            <a:xfrm>
              <a:off x="3240661" y="1005909"/>
              <a:ext cx="540854" cy="333210"/>
              <a:chOff x="1926169" y="1632181"/>
              <a:chExt cx="540854" cy="333210"/>
            </a:xfrm>
          </p:grpSpPr>
          <p:sp>
            <p:nvSpPr>
              <p:cNvPr id="602" name="Rectangle 601">
                <a:extLst>
                  <a:ext uri="{FF2B5EF4-FFF2-40B4-BE49-F238E27FC236}">
                    <a16:creationId xmlns:a16="http://schemas.microsoft.com/office/drawing/2014/main" id="{40614727-2B1E-4C6F-B9A6-194CC44BD035}"/>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3" name="Rectangle 602">
                <a:extLst>
                  <a:ext uri="{FF2B5EF4-FFF2-40B4-BE49-F238E27FC236}">
                    <a16:creationId xmlns:a16="http://schemas.microsoft.com/office/drawing/2014/main" id="{B0C2155A-B6AE-44CB-BB5E-75BD99F5383E}"/>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04" name="Group 603">
                <a:extLst>
                  <a:ext uri="{FF2B5EF4-FFF2-40B4-BE49-F238E27FC236}">
                    <a16:creationId xmlns:a16="http://schemas.microsoft.com/office/drawing/2014/main" id="{78FC4203-5A9D-47A2-AD20-F3ACFF0A9937}"/>
                  </a:ext>
                </a:extLst>
              </p:cNvPr>
              <p:cNvGrpSpPr/>
              <p:nvPr/>
            </p:nvGrpSpPr>
            <p:grpSpPr>
              <a:xfrm>
                <a:off x="1989961" y="1665409"/>
                <a:ext cx="413499" cy="266755"/>
                <a:chOff x="1371600" y="2038342"/>
                <a:chExt cx="609600" cy="393263"/>
              </a:xfrm>
            </p:grpSpPr>
            <p:cxnSp>
              <p:nvCxnSpPr>
                <p:cNvPr id="608" name="Straight Connector 607">
                  <a:extLst>
                    <a:ext uri="{FF2B5EF4-FFF2-40B4-BE49-F238E27FC236}">
                      <a16:creationId xmlns:a16="http://schemas.microsoft.com/office/drawing/2014/main" id="{34297296-88AA-4C59-9B7C-8C85A0ACAB5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09" name="Straight Connector 608">
                  <a:extLst>
                    <a:ext uri="{FF2B5EF4-FFF2-40B4-BE49-F238E27FC236}">
                      <a16:creationId xmlns:a16="http://schemas.microsoft.com/office/drawing/2014/main" id="{A85899D2-2EB0-42C9-9B17-F17441339DE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10" name="Straight Connector 609">
                  <a:extLst>
                    <a:ext uri="{FF2B5EF4-FFF2-40B4-BE49-F238E27FC236}">
                      <a16:creationId xmlns:a16="http://schemas.microsoft.com/office/drawing/2014/main" id="{BEF511CB-1288-4A5B-A773-37BA165BF5B8}"/>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11" name="Straight Connector 610">
                  <a:extLst>
                    <a:ext uri="{FF2B5EF4-FFF2-40B4-BE49-F238E27FC236}">
                      <a16:creationId xmlns:a16="http://schemas.microsoft.com/office/drawing/2014/main" id="{08259F11-EE59-4446-8809-DF7AE672D95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12" name="Straight Connector 611">
                  <a:extLst>
                    <a:ext uri="{FF2B5EF4-FFF2-40B4-BE49-F238E27FC236}">
                      <a16:creationId xmlns:a16="http://schemas.microsoft.com/office/drawing/2014/main" id="{385AC9F2-8FD0-4FD0-9438-2F168D124B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13" name="Straight Connector 612">
                  <a:extLst>
                    <a:ext uri="{FF2B5EF4-FFF2-40B4-BE49-F238E27FC236}">
                      <a16:creationId xmlns:a16="http://schemas.microsoft.com/office/drawing/2014/main" id="{F58AA554-B53E-4566-8F31-60D79B938BD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14" name="Straight Connector 613">
                  <a:extLst>
                    <a:ext uri="{FF2B5EF4-FFF2-40B4-BE49-F238E27FC236}">
                      <a16:creationId xmlns:a16="http://schemas.microsoft.com/office/drawing/2014/main" id="{198420ED-0DF3-40D4-A6D6-1502DB97292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15" name="Straight Connector 614">
                  <a:extLst>
                    <a:ext uri="{FF2B5EF4-FFF2-40B4-BE49-F238E27FC236}">
                      <a16:creationId xmlns:a16="http://schemas.microsoft.com/office/drawing/2014/main" id="{095676B1-8757-4072-A437-5D9F81178BF9}"/>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16" name="Straight Connector 615">
                  <a:extLst>
                    <a:ext uri="{FF2B5EF4-FFF2-40B4-BE49-F238E27FC236}">
                      <a16:creationId xmlns:a16="http://schemas.microsoft.com/office/drawing/2014/main" id="{AEE8CA79-C0A6-4861-BAFA-9C2B5667C46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05" name="Rectangle 604">
                <a:extLst>
                  <a:ext uri="{FF2B5EF4-FFF2-40B4-BE49-F238E27FC236}">
                    <a16:creationId xmlns:a16="http://schemas.microsoft.com/office/drawing/2014/main" id="{E0613257-19A6-48A2-93FD-23658641D6BA}"/>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6" name="Rectangle 605">
                <a:extLst>
                  <a:ext uri="{FF2B5EF4-FFF2-40B4-BE49-F238E27FC236}">
                    <a16:creationId xmlns:a16="http://schemas.microsoft.com/office/drawing/2014/main" id="{03DD8362-0F8B-48CD-93AA-D86CCA222840}"/>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7" name="Rectangle 606">
                <a:extLst>
                  <a:ext uri="{FF2B5EF4-FFF2-40B4-BE49-F238E27FC236}">
                    <a16:creationId xmlns:a16="http://schemas.microsoft.com/office/drawing/2014/main" id="{B37120B6-14C9-41D3-BDBC-0B35598DC96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01" name="Rectangle 600">
              <a:extLst>
                <a:ext uri="{FF2B5EF4-FFF2-40B4-BE49-F238E27FC236}">
                  <a16:creationId xmlns:a16="http://schemas.microsoft.com/office/drawing/2014/main" id="{7EAC41A0-DAAB-444C-A44D-8470EAA4F8D2}"/>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cache:1</a:t>
              </a:r>
            </a:p>
            <a:p>
              <a:pPr lvl="0" algn="ctr" defTabSz="1218966">
                <a:defRPr/>
              </a:pPr>
              <a:r>
                <a:rPr lang="en-US" sz="600" kern="0">
                  <a:solidFill>
                    <a:srgbClr val="353535"/>
                  </a:solidFill>
                  <a:latin typeface="Calibri"/>
                </a:rPr>
                <a:t>digest: 2re</a:t>
              </a:r>
            </a:p>
          </p:txBody>
        </p:sp>
      </p:grpSp>
      <p:grpSp>
        <p:nvGrpSpPr>
          <p:cNvPr id="635" name="Group 634">
            <a:extLst>
              <a:ext uri="{FF2B5EF4-FFF2-40B4-BE49-F238E27FC236}">
                <a16:creationId xmlns:a16="http://schemas.microsoft.com/office/drawing/2014/main" id="{82D8ACAE-B30B-4508-A3DF-873D6DB97B89}"/>
              </a:ext>
            </a:extLst>
          </p:cNvPr>
          <p:cNvGrpSpPr/>
          <p:nvPr/>
        </p:nvGrpSpPr>
        <p:grpSpPr>
          <a:xfrm>
            <a:off x="10085754" y="4851244"/>
            <a:ext cx="721037" cy="444217"/>
            <a:chOff x="3240661" y="1005909"/>
            <a:chExt cx="540854" cy="333210"/>
          </a:xfrm>
        </p:grpSpPr>
        <p:grpSp>
          <p:nvGrpSpPr>
            <p:cNvPr id="636" name="Group 635">
              <a:extLst>
                <a:ext uri="{FF2B5EF4-FFF2-40B4-BE49-F238E27FC236}">
                  <a16:creationId xmlns:a16="http://schemas.microsoft.com/office/drawing/2014/main" id="{E4F45113-FF3F-4E6A-9664-1D8D2E3E972E}"/>
                </a:ext>
              </a:extLst>
            </p:cNvPr>
            <p:cNvGrpSpPr/>
            <p:nvPr/>
          </p:nvGrpSpPr>
          <p:grpSpPr>
            <a:xfrm>
              <a:off x="3240661" y="1005909"/>
              <a:ext cx="540854" cy="333210"/>
              <a:chOff x="1926169" y="1632181"/>
              <a:chExt cx="540854" cy="333210"/>
            </a:xfrm>
          </p:grpSpPr>
          <p:sp>
            <p:nvSpPr>
              <p:cNvPr id="638" name="Rectangle 637">
                <a:extLst>
                  <a:ext uri="{FF2B5EF4-FFF2-40B4-BE49-F238E27FC236}">
                    <a16:creationId xmlns:a16="http://schemas.microsoft.com/office/drawing/2014/main" id="{4AEF4DD4-5154-44E6-8A74-BEDB58F90D9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39" name="Rectangle 638">
                <a:extLst>
                  <a:ext uri="{FF2B5EF4-FFF2-40B4-BE49-F238E27FC236}">
                    <a16:creationId xmlns:a16="http://schemas.microsoft.com/office/drawing/2014/main" id="{1AB64F00-EEBC-4289-9942-DD7265EFAFCB}"/>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40" name="Group 639">
                <a:extLst>
                  <a:ext uri="{FF2B5EF4-FFF2-40B4-BE49-F238E27FC236}">
                    <a16:creationId xmlns:a16="http://schemas.microsoft.com/office/drawing/2014/main" id="{A75DD98D-1847-43BA-BCBC-D1E44D20B2BC}"/>
                  </a:ext>
                </a:extLst>
              </p:cNvPr>
              <p:cNvGrpSpPr/>
              <p:nvPr/>
            </p:nvGrpSpPr>
            <p:grpSpPr>
              <a:xfrm>
                <a:off x="1989961" y="1665409"/>
                <a:ext cx="413499" cy="266755"/>
                <a:chOff x="1371600" y="2038342"/>
                <a:chExt cx="609600" cy="393263"/>
              </a:xfrm>
            </p:grpSpPr>
            <p:cxnSp>
              <p:nvCxnSpPr>
                <p:cNvPr id="644" name="Straight Connector 643">
                  <a:extLst>
                    <a:ext uri="{FF2B5EF4-FFF2-40B4-BE49-F238E27FC236}">
                      <a16:creationId xmlns:a16="http://schemas.microsoft.com/office/drawing/2014/main" id="{3A8E4F64-A386-4272-997A-1264F913F31F}"/>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45" name="Straight Connector 644">
                  <a:extLst>
                    <a:ext uri="{FF2B5EF4-FFF2-40B4-BE49-F238E27FC236}">
                      <a16:creationId xmlns:a16="http://schemas.microsoft.com/office/drawing/2014/main" id="{1EEB9503-A570-4CE0-9D49-BCE544C166B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46" name="Straight Connector 645">
                  <a:extLst>
                    <a:ext uri="{FF2B5EF4-FFF2-40B4-BE49-F238E27FC236}">
                      <a16:creationId xmlns:a16="http://schemas.microsoft.com/office/drawing/2014/main" id="{5A747415-7B74-4F8E-A333-6BAD681A3FA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47" name="Straight Connector 646">
                  <a:extLst>
                    <a:ext uri="{FF2B5EF4-FFF2-40B4-BE49-F238E27FC236}">
                      <a16:creationId xmlns:a16="http://schemas.microsoft.com/office/drawing/2014/main" id="{4C981DB9-B828-4545-A5B6-8C5B2B4ED1FE}"/>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48" name="Straight Connector 647">
                  <a:extLst>
                    <a:ext uri="{FF2B5EF4-FFF2-40B4-BE49-F238E27FC236}">
                      <a16:creationId xmlns:a16="http://schemas.microsoft.com/office/drawing/2014/main" id="{D3114C4F-C4D4-42B9-98E8-D5C4B8D3E19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49" name="Straight Connector 648">
                  <a:extLst>
                    <a:ext uri="{FF2B5EF4-FFF2-40B4-BE49-F238E27FC236}">
                      <a16:creationId xmlns:a16="http://schemas.microsoft.com/office/drawing/2014/main" id="{D535AEDA-6A5A-489F-A438-A21B5E2BC73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50" name="Straight Connector 649">
                  <a:extLst>
                    <a:ext uri="{FF2B5EF4-FFF2-40B4-BE49-F238E27FC236}">
                      <a16:creationId xmlns:a16="http://schemas.microsoft.com/office/drawing/2014/main" id="{102651DB-9756-4DD3-97F9-A5D9158F320B}"/>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51" name="Straight Connector 650">
                  <a:extLst>
                    <a:ext uri="{FF2B5EF4-FFF2-40B4-BE49-F238E27FC236}">
                      <a16:creationId xmlns:a16="http://schemas.microsoft.com/office/drawing/2014/main" id="{85A4D083-79B7-482C-B892-EABBA1FE19E9}"/>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52" name="Straight Connector 651">
                  <a:extLst>
                    <a:ext uri="{FF2B5EF4-FFF2-40B4-BE49-F238E27FC236}">
                      <a16:creationId xmlns:a16="http://schemas.microsoft.com/office/drawing/2014/main" id="{A31CCE6F-D63C-4493-A375-A9DCAE5F1E36}"/>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41" name="Rectangle 640">
                <a:extLst>
                  <a:ext uri="{FF2B5EF4-FFF2-40B4-BE49-F238E27FC236}">
                    <a16:creationId xmlns:a16="http://schemas.microsoft.com/office/drawing/2014/main" id="{7D7F07D7-F544-4CA7-85EA-F3CBD44A2A7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42" name="Rectangle 641">
                <a:extLst>
                  <a:ext uri="{FF2B5EF4-FFF2-40B4-BE49-F238E27FC236}">
                    <a16:creationId xmlns:a16="http://schemas.microsoft.com/office/drawing/2014/main" id="{AF52D6C5-F596-437B-B67B-9600EF5E961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43" name="Rectangle 642">
                <a:extLst>
                  <a:ext uri="{FF2B5EF4-FFF2-40B4-BE49-F238E27FC236}">
                    <a16:creationId xmlns:a16="http://schemas.microsoft.com/office/drawing/2014/main" id="{84AA2D3B-3436-4B70-A10B-E39A71192BB9}"/>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37" name="Rectangle 636">
              <a:extLst>
                <a:ext uri="{FF2B5EF4-FFF2-40B4-BE49-F238E27FC236}">
                  <a16:creationId xmlns:a16="http://schemas.microsoft.com/office/drawing/2014/main" id="{F149E8A4-D810-4278-AC14-13C56AE3F31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api:1</a:t>
              </a:r>
            </a:p>
            <a:p>
              <a:pPr lvl="0" algn="ctr" defTabSz="1218966">
                <a:defRPr/>
              </a:pPr>
              <a:r>
                <a:rPr lang="en-US" sz="600" kern="0">
                  <a:solidFill>
                    <a:srgbClr val="353535"/>
                  </a:solidFill>
                  <a:latin typeface="Calibri"/>
                </a:rPr>
                <a:t>digest: u82</a:t>
              </a:r>
            </a:p>
          </p:txBody>
        </p:sp>
      </p:grpSp>
      <p:grpSp>
        <p:nvGrpSpPr>
          <p:cNvPr id="653" name="Group 652">
            <a:extLst>
              <a:ext uri="{FF2B5EF4-FFF2-40B4-BE49-F238E27FC236}">
                <a16:creationId xmlns:a16="http://schemas.microsoft.com/office/drawing/2014/main" id="{7455D86C-A3CB-4263-83DC-D71AB0D68C1C}"/>
              </a:ext>
            </a:extLst>
          </p:cNvPr>
          <p:cNvGrpSpPr/>
          <p:nvPr/>
        </p:nvGrpSpPr>
        <p:grpSpPr>
          <a:xfrm>
            <a:off x="10808039" y="5257134"/>
            <a:ext cx="721037" cy="444217"/>
            <a:chOff x="3240661" y="1005909"/>
            <a:chExt cx="540854" cy="333210"/>
          </a:xfrm>
        </p:grpSpPr>
        <p:grpSp>
          <p:nvGrpSpPr>
            <p:cNvPr id="654" name="Group 653">
              <a:extLst>
                <a:ext uri="{FF2B5EF4-FFF2-40B4-BE49-F238E27FC236}">
                  <a16:creationId xmlns:a16="http://schemas.microsoft.com/office/drawing/2014/main" id="{2F05B247-5773-460D-BA76-B2F2B43441BA}"/>
                </a:ext>
              </a:extLst>
            </p:cNvPr>
            <p:cNvGrpSpPr/>
            <p:nvPr/>
          </p:nvGrpSpPr>
          <p:grpSpPr>
            <a:xfrm>
              <a:off x="3240661" y="1005909"/>
              <a:ext cx="540854" cy="333210"/>
              <a:chOff x="1926169" y="1632181"/>
              <a:chExt cx="540854" cy="333210"/>
            </a:xfrm>
          </p:grpSpPr>
          <p:sp>
            <p:nvSpPr>
              <p:cNvPr id="656" name="Rectangle 655">
                <a:extLst>
                  <a:ext uri="{FF2B5EF4-FFF2-40B4-BE49-F238E27FC236}">
                    <a16:creationId xmlns:a16="http://schemas.microsoft.com/office/drawing/2014/main" id="{5082AC53-84B9-4B28-9AB4-E0919DA5477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57" name="Rectangle 656">
                <a:extLst>
                  <a:ext uri="{FF2B5EF4-FFF2-40B4-BE49-F238E27FC236}">
                    <a16:creationId xmlns:a16="http://schemas.microsoft.com/office/drawing/2014/main" id="{401EE0B3-E46F-4757-AEAA-BBB3B7E7A72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58" name="Group 657">
                <a:extLst>
                  <a:ext uri="{FF2B5EF4-FFF2-40B4-BE49-F238E27FC236}">
                    <a16:creationId xmlns:a16="http://schemas.microsoft.com/office/drawing/2014/main" id="{4EF7B0B6-4781-4D7D-A3D0-CD3F9E50555C}"/>
                  </a:ext>
                </a:extLst>
              </p:cNvPr>
              <p:cNvGrpSpPr/>
              <p:nvPr/>
            </p:nvGrpSpPr>
            <p:grpSpPr>
              <a:xfrm>
                <a:off x="1989961" y="1665409"/>
                <a:ext cx="413499" cy="266755"/>
                <a:chOff x="1371600" y="2038342"/>
                <a:chExt cx="609600" cy="393263"/>
              </a:xfrm>
            </p:grpSpPr>
            <p:cxnSp>
              <p:nvCxnSpPr>
                <p:cNvPr id="662" name="Straight Connector 661">
                  <a:extLst>
                    <a:ext uri="{FF2B5EF4-FFF2-40B4-BE49-F238E27FC236}">
                      <a16:creationId xmlns:a16="http://schemas.microsoft.com/office/drawing/2014/main" id="{D792C117-3918-4B3C-AAF9-46C162209DA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63" name="Straight Connector 662">
                  <a:extLst>
                    <a:ext uri="{FF2B5EF4-FFF2-40B4-BE49-F238E27FC236}">
                      <a16:creationId xmlns:a16="http://schemas.microsoft.com/office/drawing/2014/main" id="{A4380A3C-09E5-4CD6-B88C-245FD378E11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64" name="Straight Connector 663">
                  <a:extLst>
                    <a:ext uri="{FF2B5EF4-FFF2-40B4-BE49-F238E27FC236}">
                      <a16:creationId xmlns:a16="http://schemas.microsoft.com/office/drawing/2014/main" id="{D5882EF2-A1D4-4AA8-AACA-221E6228BCA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65" name="Straight Connector 664">
                  <a:extLst>
                    <a:ext uri="{FF2B5EF4-FFF2-40B4-BE49-F238E27FC236}">
                      <a16:creationId xmlns:a16="http://schemas.microsoft.com/office/drawing/2014/main" id="{FF3193D9-109C-4F1D-A7DF-2AFDD8F0737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66" name="Straight Connector 665">
                  <a:extLst>
                    <a:ext uri="{FF2B5EF4-FFF2-40B4-BE49-F238E27FC236}">
                      <a16:creationId xmlns:a16="http://schemas.microsoft.com/office/drawing/2014/main" id="{BFBC5B20-7058-4BC7-A3D6-87C607CEDB33}"/>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67" name="Straight Connector 666">
                  <a:extLst>
                    <a:ext uri="{FF2B5EF4-FFF2-40B4-BE49-F238E27FC236}">
                      <a16:creationId xmlns:a16="http://schemas.microsoft.com/office/drawing/2014/main" id="{B5331952-1ADE-417B-AE15-7F1AC40F06CA}"/>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68" name="Straight Connector 667">
                  <a:extLst>
                    <a:ext uri="{FF2B5EF4-FFF2-40B4-BE49-F238E27FC236}">
                      <a16:creationId xmlns:a16="http://schemas.microsoft.com/office/drawing/2014/main" id="{7C4C1303-C892-4E97-942F-9570204AA3C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69" name="Straight Connector 668">
                  <a:extLst>
                    <a:ext uri="{FF2B5EF4-FFF2-40B4-BE49-F238E27FC236}">
                      <a16:creationId xmlns:a16="http://schemas.microsoft.com/office/drawing/2014/main" id="{DF9BEF95-6B46-4C13-B6D6-DA39E81B6D4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70" name="Straight Connector 669">
                  <a:extLst>
                    <a:ext uri="{FF2B5EF4-FFF2-40B4-BE49-F238E27FC236}">
                      <a16:creationId xmlns:a16="http://schemas.microsoft.com/office/drawing/2014/main" id="{9FE40751-F014-4930-916A-8D22999B624D}"/>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59" name="Rectangle 658">
                <a:extLst>
                  <a:ext uri="{FF2B5EF4-FFF2-40B4-BE49-F238E27FC236}">
                    <a16:creationId xmlns:a16="http://schemas.microsoft.com/office/drawing/2014/main" id="{E20B93C6-58EE-424D-BDC9-E2FF6B748C6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60" name="Rectangle 659">
                <a:extLst>
                  <a:ext uri="{FF2B5EF4-FFF2-40B4-BE49-F238E27FC236}">
                    <a16:creationId xmlns:a16="http://schemas.microsoft.com/office/drawing/2014/main" id="{E2644066-662F-4013-A045-D381164167D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61" name="Rectangle 660">
                <a:extLst>
                  <a:ext uri="{FF2B5EF4-FFF2-40B4-BE49-F238E27FC236}">
                    <a16:creationId xmlns:a16="http://schemas.microsoft.com/office/drawing/2014/main" id="{7CD5CC4E-4804-4325-B1AB-D4442B65E73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55" name="Rectangle 654">
              <a:extLst>
                <a:ext uri="{FF2B5EF4-FFF2-40B4-BE49-F238E27FC236}">
                  <a16:creationId xmlns:a16="http://schemas.microsoft.com/office/drawing/2014/main" id="{E01B3AA8-598D-447F-85D0-1B3CBF6B6CC3}"/>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cache:1</a:t>
              </a:r>
            </a:p>
            <a:p>
              <a:pPr lvl="0" algn="ctr" defTabSz="1218966">
                <a:defRPr/>
              </a:pPr>
              <a:r>
                <a:rPr lang="en-US" sz="600" kern="0">
                  <a:solidFill>
                    <a:srgbClr val="353535"/>
                  </a:solidFill>
                  <a:latin typeface="Calibri"/>
                </a:rPr>
                <a:t>digest: 2re</a:t>
              </a:r>
            </a:p>
          </p:txBody>
        </p:sp>
      </p:grpSp>
      <p:grpSp>
        <p:nvGrpSpPr>
          <p:cNvPr id="671" name="Group 670">
            <a:extLst>
              <a:ext uri="{FF2B5EF4-FFF2-40B4-BE49-F238E27FC236}">
                <a16:creationId xmlns:a16="http://schemas.microsoft.com/office/drawing/2014/main" id="{A6EDF266-E5E0-452B-AF70-58509EF10E0D}"/>
              </a:ext>
            </a:extLst>
          </p:cNvPr>
          <p:cNvGrpSpPr/>
          <p:nvPr/>
        </p:nvGrpSpPr>
        <p:grpSpPr>
          <a:xfrm>
            <a:off x="10808039" y="4851244"/>
            <a:ext cx="721037" cy="444217"/>
            <a:chOff x="3240661" y="1005909"/>
            <a:chExt cx="540854" cy="333210"/>
          </a:xfrm>
        </p:grpSpPr>
        <p:grpSp>
          <p:nvGrpSpPr>
            <p:cNvPr id="672" name="Group 671">
              <a:extLst>
                <a:ext uri="{FF2B5EF4-FFF2-40B4-BE49-F238E27FC236}">
                  <a16:creationId xmlns:a16="http://schemas.microsoft.com/office/drawing/2014/main" id="{DAA5F8C1-49BA-4151-B229-894FE2FA1C26}"/>
                </a:ext>
              </a:extLst>
            </p:cNvPr>
            <p:cNvGrpSpPr/>
            <p:nvPr/>
          </p:nvGrpSpPr>
          <p:grpSpPr>
            <a:xfrm>
              <a:off x="3240661" y="1005909"/>
              <a:ext cx="540854" cy="333210"/>
              <a:chOff x="1926169" y="1632181"/>
              <a:chExt cx="540854" cy="333210"/>
            </a:xfrm>
          </p:grpSpPr>
          <p:sp>
            <p:nvSpPr>
              <p:cNvPr id="674" name="Rectangle 673">
                <a:extLst>
                  <a:ext uri="{FF2B5EF4-FFF2-40B4-BE49-F238E27FC236}">
                    <a16:creationId xmlns:a16="http://schemas.microsoft.com/office/drawing/2014/main" id="{14A64E39-9096-45CD-AF40-7FA920C8AD8A}"/>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5" name="Rectangle 674">
                <a:extLst>
                  <a:ext uri="{FF2B5EF4-FFF2-40B4-BE49-F238E27FC236}">
                    <a16:creationId xmlns:a16="http://schemas.microsoft.com/office/drawing/2014/main" id="{14956C43-C119-4D7A-964D-0E5FD27B3F7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76" name="Group 675">
                <a:extLst>
                  <a:ext uri="{FF2B5EF4-FFF2-40B4-BE49-F238E27FC236}">
                    <a16:creationId xmlns:a16="http://schemas.microsoft.com/office/drawing/2014/main" id="{F23D3BB3-7160-465A-B6DD-97E4B9B78AAA}"/>
                  </a:ext>
                </a:extLst>
              </p:cNvPr>
              <p:cNvGrpSpPr/>
              <p:nvPr/>
            </p:nvGrpSpPr>
            <p:grpSpPr>
              <a:xfrm>
                <a:off x="1989961" y="1665409"/>
                <a:ext cx="413499" cy="266755"/>
                <a:chOff x="1371600" y="2038342"/>
                <a:chExt cx="609600" cy="393263"/>
              </a:xfrm>
            </p:grpSpPr>
            <p:cxnSp>
              <p:nvCxnSpPr>
                <p:cNvPr id="680" name="Straight Connector 679">
                  <a:extLst>
                    <a:ext uri="{FF2B5EF4-FFF2-40B4-BE49-F238E27FC236}">
                      <a16:creationId xmlns:a16="http://schemas.microsoft.com/office/drawing/2014/main" id="{5CBF6B2E-A21B-4C1E-A58F-D7CEDF4D757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81" name="Straight Connector 680">
                  <a:extLst>
                    <a:ext uri="{FF2B5EF4-FFF2-40B4-BE49-F238E27FC236}">
                      <a16:creationId xmlns:a16="http://schemas.microsoft.com/office/drawing/2014/main" id="{877FA19D-E106-4F15-B23F-2CBB8D41812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82" name="Straight Connector 681">
                  <a:extLst>
                    <a:ext uri="{FF2B5EF4-FFF2-40B4-BE49-F238E27FC236}">
                      <a16:creationId xmlns:a16="http://schemas.microsoft.com/office/drawing/2014/main" id="{F649C8C4-F901-4DD8-AD0B-A2CDD5007813}"/>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83" name="Straight Connector 682">
                  <a:extLst>
                    <a:ext uri="{FF2B5EF4-FFF2-40B4-BE49-F238E27FC236}">
                      <a16:creationId xmlns:a16="http://schemas.microsoft.com/office/drawing/2014/main" id="{B1F28E71-F97D-44CA-97F1-967A270F38E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84" name="Straight Connector 683">
                  <a:extLst>
                    <a:ext uri="{FF2B5EF4-FFF2-40B4-BE49-F238E27FC236}">
                      <a16:creationId xmlns:a16="http://schemas.microsoft.com/office/drawing/2014/main" id="{6E250D45-7B99-4A88-AAAB-698D4CD20653}"/>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85" name="Straight Connector 684">
                  <a:extLst>
                    <a:ext uri="{FF2B5EF4-FFF2-40B4-BE49-F238E27FC236}">
                      <a16:creationId xmlns:a16="http://schemas.microsoft.com/office/drawing/2014/main" id="{7692B209-22A1-4DCE-88C3-E6948A220275}"/>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86" name="Straight Connector 685">
                  <a:extLst>
                    <a:ext uri="{FF2B5EF4-FFF2-40B4-BE49-F238E27FC236}">
                      <a16:creationId xmlns:a16="http://schemas.microsoft.com/office/drawing/2014/main" id="{42488A63-F6C0-4DA1-8FCF-14687A479407}"/>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87" name="Straight Connector 686">
                  <a:extLst>
                    <a:ext uri="{FF2B5EF4-FFF2-40B4-BE49-F238E27FC236}">
                      <a16:creationId xmlns:a16="http://schemas.microsoft.com/office/drawing/2014/main" id="{73A65581-206A-4AAD-A473-E4357B6F799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88" name="Straight Connector 687">
                  <a:extLst>
                    <a:ext uri="{FF2B5EF4-FFF2-40B4-BE49-F238E27FC236}">
                      <a16:creationId xmlns:a16="http://schemas.microsoft.com/office/drawing/2014/main" id="{369C0898-5666-449C-8403-3F0BB978FBA7}"/>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77" name="Rectangle 676">
                <a:extLst>
                  <a:ext uri="{FF2B5EF4-FFF2-40B4-BE49-F238E27FC236}">
                    <a16:creationId xmlns:a16="http://schemas.microsoft.com/office/drawing/2014/main" id="{EB49971A-CD80-453E-8816-34C263BEC66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8" name="Rectangle 677">
                <a:extLst>
                  <a:ext uri="{FF2B5EF4-FFF2-40B4-BE49-F238E27FC236}">
                    <a16:creationId xmlns:a16="http://schemas.microsoft.com/office/drawing/2014/main" id="{3B9269A3-D342-44A4-9A94-2147F0A4F24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9" name="Rectangle 678">
                <a:extLst>
                  <a:ext uri="{FF2B5EF4-FFF2-40B4-BE49-F238E27FC236}">
                    <a16:creationId xmlns:a16="http://schemas.microsoft.com/office/drawing/2014/main" id="{B57CD542-5732-4640-A5EE-2DC793D0F286}"/>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73" name="Rectangle 672">
              <a:extLst>
                <a:ext uri="{FF2B5EF4-FFF2-40B4-BE49-F238E27FC236}">
                  <a16:creationId xmlns:a16="http://schemas.microsoft.com/office/drawing/2014/main" id="{87CCD053-0AC2-44B3-868F-A2E962BD17DE}"/>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api:1</a:t>
              </a:r>
            </a:p>
            <a:p>
              <a:pPr lvl="0" algn="ctr" defTabSz="1218966">
                <a:defRPr/>
              </a:pPr>
              <a:r>
                <a:rPr lang="en-US" sz="600" kern="0">
                  <a:solidFill>
                    <a:srgbClr val="353535"/>
                  </a:solidFill>
                  <a:latin typeface="Calibri"/>
                </a:rPr>
                <a:t>digest: u82</a:t>
              </a:r>
            </a:p>
          </p:txBody>
        </p:sp>
      </p:grpSp>
      <p:sp>
        <p:nvSpPr>
          <p:cNvPr id="708" name="Rectangle 707">
            <a:extLst>
              <a:ext uri="{FF2B5EF4-FFF2-40B4-BE49-F238E27FC236}">
                <a16:creationId xmlns:a16="http://schemas.microsoft.com/office/drawing/2014/main" id="{CDBAE918-4F61-43D3-B89C-8AAA1586E8A5}"/>
              </a:ext>
            </a:extLst>
          </p:cNvPr>
          <p:cNvSpPr/>
          <p:nvPr/>
        </p:nvSpPr>
        <p:spPr>
          <a:xfrm>
            <a:off x="8748586" y="1644434"/>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07" name="Flowchart: Alternate Process 706">
            <a:extLst>
              <a:ext uri="{FF2B5EF4-FFF2-40B4-BE49-F238E27FC236}">
                <a16:creationId xmlns:a16="http://schemas.microsoft.com/office/drawing/2014/main" id="{F63F8A07-B38E-48CE-B137-A8BF67F1F136}"/>
              </a:ext>
            </a:extLst>
          </p:cNvPr>
          <p:cNvSpPr/>
          <p:nvPr/>
        </p:nvSpPr>
        <p:spPr>
          <a:xfrm>
            <a:off x="8754309" y="1471999"/>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12" name="Rectangle 711">
            <a:extLst>
              <a:ext uri="{FF2B5EF4-FFF2-40B4-BE49-F238E27FC236}">
                <a16:creationId xmlns:a16="http://schemas.microsoft.com/office/drawing/2014/main" id="{0B295AC2-2B37-4EAE-A42A-C4826A17ED46}"/>
              </a:ext>
            </a:extLst>
          </p:cNvPr>
          <p:cNvSpPr/>
          <p:nvPr/>
        </p:nvSpPr>
        <p:spPr>
          <a:xfrm>
            <a:off x="8765924" y="3344752"/>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13" name="Flowchart: Alternate Process 712">
            <a:extLst>
              <a:ext uri="{FF2B5EF4-FFF2-40B4-BE49-F238E27FC236}">
                <a16:creationId xmlns:a16="http://schemas.microsoft.com/office/drawing/2014/main" id="{0C9BFD05-AECE-444C-B340-8CFACF0FBD89}"/>
              </a:ext>
            </a:extLst>
          </p:cNvPr>
          <p:cNvSpPr/>
          <p:nvPr/>
        </p:nvSpPr>
        <p:spPr>
          <a:xfrm>
            <a:off x="8771645" y="3172317"/>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17" name="Rectangle 716">
            <a:extLst>
              <a:ext uri="{FF2B5EF4-FFF2-40B4-BE49-F238E27FC236}">
                <a16:creationId xmlns:a16="http://schemas.microsoft.com/office/drawing/2014/main" id="{75DB38AB-91D9-4612-B2BF-4E84CFF1CC4B}"/>
              </a:ext>
            </a:extLst>
          </p:cNvPr>
          <p:cNvSpPr/>
          <p:nvPr/>
        </p:nvSpPr>
        <p:spPr>
          <a:xfrm>
            <a:off x="8783261" y="5045069"/>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18" name="Flowchart: Alternate Process 717">
            <a:extLst>
              <a:ext uri="{FF2B5EF4-FFF2-40B4-BE49-F238E27FC236}">
                <a16:creationId xmlns:a16="http://schemas.microsoft.com/office/drawing/2014/main" id="{40B065B7-5E5B-459B-93F7-371BE578C8BB}"/>
              </a:ext>
            </a:extLst>
          </p:cNvPr>
          <p:cNvSpPr/>
          <p:nvPr/>
        </p:nvSpPr>
        <p:spPr>
          <a:xfrm>
            <a:off x="8788983" y="4872635"/>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24" name="Flowchart: Alternate Process 723">
            <a:extLst>
              <a:ext uri="{FF2B5EF4-FFF2-40B4-BE49-F238E27FC236}">
                <a16:creationId xmlns:a16="http://schemas.microsoft.com/office/drawing/2014/main" id="{213B451D-F318-41FA-8928-A88E160B3432}"/>
              </a:ext>
            </a:extLst>
          </p:cNvPr>
          <p:cNvSpPr/>
          <p:nvPr/>
        </p:nvSpPr>
        <p:spPr>
          <a:xfrm>
            <a:off x="7160845" y="1419374"/>
            <a:ext cx="836059" cy="4722016"/>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endParaRPr lang="en-US" sz="1467" b="1" kern="0">
              <a:solidFill>
                <a:prstClr val="black"/>
              </a:solidFill>
              <a:latin typeface="Lucida Console" panose="020B0609040504020204" pitchFamily="49" charset="0"/>
            </a:endParaRPr>
          </a:p>
        </p:txBody>
      </p:sp>
      <p:sp>
        <p:nvSpPr>
          <p:cNvPr id="1385" name="Can 220"/>
          <p:cNvSpPr/>
          <p:nvPr/>
        </p:nvSpPr>
        <p:spPr>
          <a:xfrm>
            <a:off x="7189315" y="4830116"/>
            <a:ext cx="775215" cy="1171465"/>
          </a:xfrm>
          <a:prstGeom prst="can">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218966">
              <a:defRPr/>
            </a:pPr>
            <a:endParaRPr lang="en-US" sz="2400" kern="0">
              <a:solidFill>
                <a:sysClr val="windowText" lastClr="000000"/>
              </a:solidFill>
              <a:latin typeface="Calibri"/>
            </a:endParaRPr>
          </a:p>
        </p:txBody>
      </p:sp>
      <p:pic>
        <p:nvPicPr>
          <p:cNvPr id="1026" name="Picture 2" descr="See the source image">
            <a:extLst>
              <a:ext uri="{FF2B5EF4-FFF2-40B4-BE49-F238E27FC236}">
                <a16:creationId xmlns:a16="http://schemas.microsoft.com/office/drawing/2014/main" id="{BB5DDECB-A17A-4956-8FF9-CEA0EF13AF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7424076" y="3273868"/>
            <a:ext cx="569208" cy="56920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Top Corners One Rounded and One Snipped 4">
            <a:extLst>
              <a:ext uri="{FF2B5EF4-FFF2-40B4-BE49-F238E27FC236}">
                <a16:creationId xmlns:a16="http://schemas.microsoft.com/office/drawing/2014/main" id="{A1E4EC40-18A7-4F9A-B5A5-B35AF6470452}"/>
              </a:ext>
            </a:extLst>
          </p:cNvPr>
          <p:cNvSpPr/>
          <p:nvPr/>
        </p:nvSpPr>
        <p:spPr bwMode="auto">
          <a:xfrm>
            <a:off x="2180281" y="1520019"/>
            <a:ext cx="1603876" cy="1114328"/>
          </a:xfrm>
          <a:prstGeom prst="snip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080" fontAlgn="base">
              <a:lnSpc>
                <a:spcPct val="90000"/>
              </a:lnSpc>
              <a:spcBef>
                <a:spcPct val="0"/>
              </a:spcBef>
              <a:spcAft>
                <a:spcPct val="0"/>
              </a:spcAft>
              <a:tabLst>
                <a:tab pos="168068" algn="l"/>
                <a:tab pos="896364" algn="l"/>
              </a:tabLst>
            </a:pPr>
            <a:r>
              <a:rPr lang="en-US" sz="1568">
                <a:gradFill>
                  <a:gsLst>
                    <a:gs pos="0">
                      <a:srgbClr val="FFFFFF"/>
                    </a:gs>
                    <a:gs pos="100000">
                      <a:srgbClr val="FFFFFF"/>
                    </a:gs>
                  </a:gsLst>
                  <a:lin ang="5400000" scaled="0"/>
                </a:gradFill>
                <a:ea typeface="Segoe UI" pitchFamily="34" charset="0"/>
                <a:cs typeface="Segoe UI" pitchFamily="34" charset="0"/>
              </a:rPr>
              <a:t>Deploy:</a:t>
            </a:r>
          </a:p>
          <a:p>
            <a:pPr defTabSz="914080" fontAlgn="base">
              <a:lnSpc>
                <a:spcPct val="90000"/>
              </a:lnSpc>
              <a:spcBef>
                <a:spcPct val="0"/>
              </a:spcBef>
              <a:spcAft>
                <a:spcPct val="0"/>
              </a:spcAft>
              <a:tabLst>
                <a:tab pos="168068" algn="l"/>
                <a:tab pos="896364" algn="l"/>
              </a:tabLst>
            </a:pPr>
            <a:r>
              <a:rPr lang="en-US" sz="1568">
                <a:gradFill>
                  <a:gsLst>
                    <a:gs pos="0">
                      <a:srgbClr val="FFFFFF"/>
                    </a:gs>
                    <a:gs pos="100000">
                      <a:srgbClr val="FFFFFF"/>
                    </a:gs>
                  </a:gsLst>
                  <a:lin ang="5400000" scaled="0"/>
                </a:gradFill>
                <a:ea typeface="Segoe UI" pitchFamily="34" charset="0"/>
                <a:cs typeface="Segoe UI" pitchFamily="34" charset="0"/>
              </a:rPr>
              <a:t>	web:1	x3</a:t>
            </a:r>
          </a:p>
          <a:p>
            <a:pPr defTabSz="914080" fontAlgn="base">
              <a:lnSpc>
                <a:spcPct val="90000"/>
              </a:lnSpc>
              <a:spcBef>
                <a:spcPct val="0"/>
              </a:spcBef>
              <a:spcAft>
                <a:spcPct val="0"/>
              </a:spcAft>
              <a:tabLst>
                <a:tab pos="168068" algn="l"/>
                <a:tab pos="896364" algn="l"/>
              </a:tabLst>
            </a:pPr>
            <a:r>
              <a:rPr lang="en-US" sz="1568">
                <a:gradFill>
                  <a:gsLst>
                    <a:gs pos="0">
                      <a:srgbClr val="FFFFFF"/>
                    </a:gs>
                    <a:gs pos="100000">
                      <a:srgbClr val="FFFFFF"/>
                    </a:gs>
                  </a:gsLst>
                  <a:lin ang="5400000" scaled="0"/>
                </a:gradFill>
                <a:ea typeface="Segoe UI" pitchFamily="34" charset="0"/>
                <a:cs typeface="Segoe UI" pitchFamily="34" charset="0"/>
              </a:rPr>
              <a:t>	api:1	x3</a:t>
            </a:r>
          </a:p>
          <a:p>
            <a:pPr defTabSz="914080" fontAlgn="base">
              <a:lnSpc>
                <a:spcPct val="90000"/>
              </a:lnSpc>
              <a:spcBef>
                <a:spcPct val="0"/>
              </a:spcBef>
              <a:spcAft>
                <a:spcPct val="0"/>
              </a:spcAft>
              <a:tabLst>
                <a:tab pos="168068" algn="l"/>
                <a:tab pos="896364" algn="l"/>
              </a:tabLst>
            </a:pPr>
            <a:r>
              <a:rPr lang="en-US" sz="1568">
                <a:gradFill>
                  <a:gsLst>
                    <a:gs pos="0">
                      <a:srgbClr val="FFFFFF"/>
                    </a:gs>
                    <a:gs pos="100000">
                      <a:srgbClr val="FFFFFF"/>
                    </a:gs>
                  </a:gsLst>
                  <a:lin ang="5400000" scaled="0"/>
                </a:gradFill>
                <a:ea typeface="Segoe UI" pitchFamily="34" charset="0"/>
                <a:cs typeface="Segoe UI" pitchFamily="34" charset="0"/>
              </a:rPr>
              <a:t>	cache:1	x4</a:t>
            </a:r>
          </a:p>
        </p:txBody>
      </p:sp>
      <p:cxnSp>
        <p:nvCxnSpPr>
          <p:cNvPr id="7" name="Straight Arrow Connector 6">
            <a:extLst>
              <a:ext uri="{FF2B5EF4-FFF2-40B4-BE49-F238E27FC236}">
                <a16:creationId xmlns:a16="http://schemas.microsoft.com/office/drawing/2014/main" id="{6B5D1914-8461-4C34-8B45-5051B329DD1F}"/>
              </a:ext>
            </a:extLst>
          </p:cNvPr>
          <p:cNvCxnSpPr/>
          <p:nvPr/>
        </p:nvCxnSpPr>
        <p:spPr>
          <a:xfrm>
            <a:off x="3705535" y="2077183"/>
            <a:ext cx="3447823" cy="0"/>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30" name="Rectangle: Top Corners One Rounded and One Snipped 729">
            <a:extLst>
              <a:ext uri="{FF2B5EF4-FFF2-40B4-BE49-F238E27FC236}">
                <a16:creationId xmlns:a16="http://schemas.microsoft.com/office/drawing/2014/main" id="{9B33B784-45BD-4F93-9801-1D61BA406156}"/>
              </a:ext>
            </a:extLst>
          </p:cNvPr>
          <p:cNvSpPr/>
          <p:nvPr/>
        </p:nvSpPr>
        <p:spPr bwMode="auto">
          <a:xfrm>
            <a:off x="7217783" y="1845299"/>
            <a:ext cx="569208" cy="569208"/>
          </a:xfrm>
          <a:prstGeom prst="snip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9643" rIns="0" bIns="143428" numCol="1" spcCol="0" rtlCol="0" fromWordArt="0" anchor="t" anchorCtr="0" forceAA="0" compatLnSpc="1">
            <a:prstTxWarp prst="textNoShape">
              <a:avLst/>
            </a:prstTxWarp>
            <a:noAutofit/>
          </a:bodyPr>
          <a:lstStyle/>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Foo:</a:t>
            </a:r>
          </a:p>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	web:1	x3</a:t>
            </a:r>
          </a:p>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	api:1	x3</a:t>
            </a:r>
          </a:p>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	cache:1	x4</a:t>
            </a:r>
          </a:p>
        </p:txBody>
      </p:sp>
      <p:cxnSp>
        <p:nvCxnSpPr>
          <p:cNvPr id="734" name="Straight Arrow Connector 733">
            <a:extLst>
              <a:ext uri="{FF2B5EF4-FFF2-40B4-BE49-F238E27FC236}">
                <a16:creationId xmlns:a16="http://schemas.microsoft.com/office/drawing/2014/main" id="{AE9C63D6-BAF5-4984-83D8-961F870DDEFE}"/>
              </a:ext>
            </a:extLst>
          </p:cNvPr>
          <p:cNvCxnSpPr>
            <a:cxnSpLocks/>
            <a:stCxn id="724" idx="3"/>
            <a:endCxn id="1376" idx="1"/>
          </p:cNvCxnSpPr>
          <p:nvPr/>
        </p:nvCxnSpPr>
        <p:spPr>
          <a:xfrm flipV="1">
            <a:off x="7996904" y="1262656"/>
            <a:ext cx="716977" cy="2517726"/>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37" name="Straight Arrow Connector 736">
            <a:extLst>
              <a:ext uri="{FF2B5EF4-FFF2-40B4-BE49-F238E27FC236}">
                <a16:creationId xmlns:a16="http://schemas.microsoft.com/office/drawing/2014/main" id="{CC27BE56-8AFA-4F03-85A6-235DE1090F84}"/>
              </a:ext>
            </a:extLst>
          </p:cNvPr>
          <p:cNvCxnSpPr>
            <a:cxnSpLocks/>
            <a:stCxn id="724" idx="3"/>
            <a:endCxn id="487" idx="1"/>
          </p:cNvCxnSpPr>
          <p:nvPr/>
        </p:nvCxnSpPr>
        <p:spPr>
          <a:xfrm flipV="1">
            <a:off x="7996904" y="2963684"/>
            <a:ext cx="724213" cy="816698"/>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Multiplication Sign 12">
            <a:extLst>
              <a:ext uri="{FF2B5EF4-FFF2-40B4-BE49-F238E27FC236}">
                <a16:creationId xmlns:a16="http://schemas.microsoft.com/office/drawing/2014/main" id="{948AE10D-366A-4A2A-A8E8-E1CB65A37219}"/>
              </a:ext>
            </a:extLst>
          </p:cNvPr>
          <p:cNvSpPr/>
          <p:nvPr/>
        </p:nvSpPr>
        <p:spPr bwMode="auto">
          <a:xfrm>
            <a:off x="8184255" y="2621612"/>
            <a:ext cx="3953423" cy="2107060"/>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cxnSp>
        <p:nvCxnSpPr>
          <p:cNvPr id="744" name="Straight Arrow Connector 743">
            <a:extLst>
              <a:ext uri="{FF2B5EF4-FFF2-40B4-BE49-F238E27FC236}">
                <a16:creationId xmlns:a16="http://schemas.microsoft.com/office/drawing/2014/main" id="{26696372-8FB1-450A-90AA-27A56F967D26}"/>
              </a:ext>
            </a:extLst>
          </p:cNvPr>
          <p:cNvCxnSpPr>
            <a:cxnSpLocks/>
            <a:stCxn id="724" idx="3"/>
            <a:endCxn id="598" idx="1"/>
          </p:cNvCxnSpPr>
          <p:nvPr/>
        </p:nvCxnSpPr>
        <p:spPr>
          <a:xfrm>
            <a:off x="7996904" y="3780382"/>
            <a:ext cx="731450" cy="884329"/>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54" name="Rectangle 753">
            <a:extLst>
              <a:ext uri="{FF2B5EF4-FFF2-40B4-BE49-F238E27FC236}">
                <a16:creationId xmlns:a16="http://schemas.microsoft.com/office/drawing/2014/main" id="{9736D616-15DE-4FBB-9537-B8B12A1D0314}"/>
              </a:ext>
            </a:extLst>
          </p:cNvPr>
          <p:cNvSpPr/>
          <p:nvPr/>
        </p:nvSpPr>
        <p:spPr>
          <a:xfrm>
            <a:off x="1630269" y="4904161"/>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cache:1</a:t>
            </a:r>
          </a:p>
          <a:p>
            <a:pPr algn="ctr" defTabSz="1218966">
              <a:defRPr/>
            </a:pPr>
            <a:r>
              <a:rPr lang="en-US" sz="491" kern="0">
                <a:solidFill>
                  <a:srgbClr val="353535"/>
                </a:solidFill>
                <a:latin typeface="Calibri"/>
              </a:rPr>
              <a:t>digest: 2re</a:t>
            </a:r>
          </a:p>
        </p:txBody>
      </p:sp>
      <p:sp>
        <p:nvSpPr>
          <p:cNvPr id="756" name="Rectangle 755">
            <a:extLst>
              <a:ext uri="{FF2B5EF4-FFF2-40B4-BE49-F238E27FC236}">
                <a16:creationId xmlns:a16="http://schemas.microsoft.com/office/drawing/2014/main" id="{D23B2C4A-24D9-4B2B-B8BC-313A83A3FD80}"/>
              </a:ext>
            </a:extLst>
          </p:cNvPr>
          <p:cNvSpPr/>
          <p:nvPr/>
        </p:nvSpPr>
        <p:spPr>
          <a:xfrm>
            <a:off x="1629689" y="4735669"/>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api:1</a:t>
            </a:r>
          </a:p>
          <a:p>
            <a:pPr algn="ctr" defTabSz="1218966">
              <a:defRPr/>
            </a:pPr>
            <a:r>
              <a:rPr lang="en-US" sz="491" kern="0">
                <a:solidFill>
                  <a:srgbClr val="353535"/>
                </a:solidFill>
                <a:latin typeface="Calibri"/>
              </a:rPr>
              <a:t>digest: u82</a:t>
            </a:r>
          </a:p>
        </p:txBody>
      </p:sp>
      <p:sp>
        <p:nvSpPr>
          <p:cNvPr id="757" name="Rectangle 756">
            <a:extLst>
              <a:ext uri="{FF2B5EF4-FFF2-40B4-BE49-F238E27FC236}">
                <a16:creationId xmlns:a16="http://schemas.microsoft.com/office/drawing/2014/main" id="{A03718C7-C372-4575-B925-E69EEA5973C1}"/>
              </a:ext>
            </a:extLst>
          </p:cNvPr>
          <p:cNvSpPr/>
          <p:nvPr/>
        </p:nvSpPr>
        <p:spPr>
          <a:xfrm>
            <a:off x="1611852" y="4612867"/>
            <a:ext cx="432259" cy="21945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a:solidFill>
                  <a:srgbClr val="FFFFFF"/>
                </a:solidFill>
                <a:latin typeface="Calibri"/>
              </a:rPr>
              <a:t>web:1</a:t>
            </a:r>
          </a:p>
          <a:p>
            <a:pPr algn="ctr" defTabSz="1218966">
              <a:defRPr/>
            </a:pPr>
            <a:r>
              <a:rPr lang="en-US" sz="491" kern="0">
                <a:solidFill>
                  <a:srgbClr val="FFFFFF"/>
                </a:solidFill>
                <a:latin typeface="Calibri"/>
              </a:rPr>
              <a:t>digest: 91e</a:t>
            </a:r>
          </a:p>
        </p:txBody>
      </p:sp>
      <p:graphicFrame>
        <p:nvGraphicFramePr>
          <p:cNvPr id="2" name="Table 1">
            <a:extLst>
              <a:ext uri="{FF2B5EF4-FFF2-40B4-BE49-F238E27FC236}">
                <a16:creationId xmlns:a16="http://schemas.microsoft.com/office/drawing/2014/main" id="{4F6A9C0C-F3DC-4607-B974-79589A652457}"/>
              </a:ext>
            </a:extLst>
          </p:cNvPr>
          <p:cNvGraphicFramePr>
            <a:graphicFrameLocks noGrp="1"/>
          </p:cNvGraphicFramePr>
          <p:nvPr>
            <p:extLst>
              <p:ext uri="{D42A27DB-BD31-4B8C-83A1-F6EECF244321}">
                <p14:modId xmlns:p14="http://schemas.microsoft.com/office/powerpoint/2010/main" val="237836714"/>
              </p:ext>
            </p:extLst>
          </p:nvPr>
        </p:nvGraphicFramePr>
        <p:xfrm>
          <a:off x="4402729" y="4093293"/>
          <a:ext cx="808723" cy="1090092"/>
        </p:xfrm>
        <a:graphic>
          <a:graphicData uri="http://schemas.openxmlformats.org/drawingml/2006/table">
            <a:tbl>
              <a:tblPr firstRow="1" bandRow="1">
                <a:tableStyleId>{5C22544A-7EE6-4342-B048-85BDC9FD1C3A}</a:tableStyleId>
              </a:tblPr>
              <a:tblGrid>
                <a:gridCol w="808723">
                  <a:extLst>
                    <a:ext uri="{9D8B030D-6E8A-4147-A177-3AD203B41FA5}">
                      <a16:colId xmlns:a16="http://schemas.microsoft.com/office/drawing/2014/main" val="1766111431"/>
                    </a:ext>
                  </a:extLst>
                </a:gridCol>
              </a:tblGrid>
              <a:tr h="272523">
                <a:tc>
                  <a:txBody>
                    <a:bodyPr/>
                    <a:lstStyle/>
                    <a:p>
                      <a:r>
                        <a:rPr lang="en-US" sz="1200"/>
                        <a:t>Image</a:t>
                      </a:r>
                    </a:p>
                  </a:txBody>
                  <a:tcPr marL="89643" marR="89643" marT="44821" marB="44821"/>
                </a:tc>
                <a:extLst>
                  <a:ext uri="{0D108BD9-81ED-4DB2-BD59-A6C34878D82A}">
                    <a16:rowId xmlns:a16="http://schemas.microsoft.com/office/drawing/2014/main" val="285801108"/>
                  </a:ext>
                </a:extLst>
              </a:tr>
              <a:tr h="272523">
                <a:tc>
                  <a:txBody>
                    <a:bodyPr/>
                    <a:lstStyle/>
                    <a:p>
                      <a:r>
                        <a:rPr lang="en-US" sz="1200"/>
                        <a:t>web:1</a:t>
                      </a:r>
                    </a:p>
                  </a:txBody>
                  <a:tcPr marL="89643" marR="89643" marT="44821" marB="44821"/>
                </a:tc>
                <a:extLst>
                  <a:ext uri="{0D108BD9-81ED-4DB2-BD59-A6C34878D82A}">
                    <a16:rowId xmlns:a16="http://schemas.microsoft.com/office/drawing/2014/main" val="2235502092"/>
                  </a:ext>
                </a:extLst>
              </a:tr>
              <a:tr h="272523">
                <a:tc>
                  <a:txBody>
                    <a:bodyPr/>
                    <a:lstStyle/>
                    <a:p>
                      <a:r>
                        <a:rPr lang="en-US" sz="1200"/>
                        <a:t>api:1</a:t>
                      </a:r>
                    </a:p>
                  </a:txBody>
                  <a:tcPr marL="89643" marR="89643" marT="44821" marB="44821"/>
                </a:tc>
                <a:extLst>
                  <a:ext uri="{0D108BD9-81ED-4DB2-BD59-A6C34878D82A}">
                    <a16:rowId xmlns:a16="http://schemas.microsoft.com/office/drawing/2014/main" val="3496886193"/>
                  </a:ext>
                </a:extLst>
              </a:tr>
              <a:tr h="272523">
                <a:tc>
                  <a:txBody>
                    <a:bodyPr/>
                    <a:lstStyle/>
                    <a:p>
                      <a:r>
                        <a:rPr lang="en-US" sz="1200"/>
                        <a:t>cache:1</a:t>
                      </a:r>
                    </a:p>
                  </a:txBody>
                  <a:tcPr marL="89643" marR="89643" marT="44821" marB="44821"/>
                </a:tc>
                <a:extLst>
                  <a:ext uri="{0D108BD9-81ED-4DB2-BD59-A6C34878D82A}">
                    <a16:rowId xmlns:a16="http://schemas.microsoft.com/office/drawing/2014/main" val="756993468"/>
                  </a:ext>
                </a:extLst>
              </a:tr>
            </a:tbl>
          </a:graphicData>
        </a:graphic>
      </p:graphicFrame>
      <p:graphicFrame>
        <p:nvGraphicFramePr>
          <p:cNvPr id="298" name="Table 297">
            <a:extLst>
              <a:ext uri="{FF2B5EF4-FFF2-40B4-BE49-F238E27FC236}">
                <a16:creationId xmlns:a16="http://schemas.microsoft.com/office/drawing/2014/main" id="{4353EA1E-0EE9-4C2A-9E8D-71AD91FBC78F}"/>
              </a:ext>
            </a:extLst>
          </p:cNvPr>
          <p:cNvGraphicFramePr>
            <a:graphicFrameLocks noGrp="1"/>
          </p:cNvGraphicFramePr>
          <p:nvPr>
            <p:extLst>
              <p:ext uri="{D42A27DB-BD31-4B8C-83A1-F6EECF244321}">
                <p14:modId xmlns:p14="http://schemas.microsoft.com/office/powerpoint/2010/main" val="1301533083"/>
              </p:ext>
            </p:extLst>
          </p:nvPr>
        </p:nvGraphicFramePr>
        <p:xfrm>
          <a:off x="5891607" y="4091169"/>
          <a:ext cx="730728" cy="1090092"/>
        </p:xfrm>
        <a:graphic>
          <a:graphicData uri="http://schemas.openxmlformats.org/drawingml/2006/table">
            <a:tbl>
              <a:tblPr firstRow="1" bandRow="1">
                <a:tableStyleId>{5C22544A-7EE6-4342-B048-85BDC9FD1C3A}</a:tableStyleId>
              </a:tblPr>
              <a:tblGrid>
                <a:gridCol w="730728">
                  <a:extLst>
                    <a:ext uri="{9D8B030D-6E8A-4147-A177-3AD203B41FA5}">
                      <a16:colId xmlns:a16="http://schemas.microsoft.com/office/drawing/2014/main" val="1766111431"/>
                    </a:ext>
                  </a:extLst>
                </a:gridCol>
              </a:tblGrid>
              <a:tr h="272523">
                <a:tc>
                  <a:txBody>
                    <a:bodyPr/>
                    <a:lstStyle/>
                    <a:p>
                      <a:r>
                        <a:rPr lang="en-US" sz="1200"/>
                        <a:t>Digests</a:t>
                      </a:r>
                    </a:p>
                  </a:txBody>
                  <a:tcPr marL="89643" marR="89643" marT="44821" marB="44821"/>
                </a:tc>
                <a:extLst>
                  <a:ext uri="{0D108BD9-81ED-4DB2-BD59-A6C34878D82A}">
                    <a16:rowId xmlns:a16="http://schemas.microsoft.com/office/drawing/2014/main" val="285801108"/>
                  </a:ext>
                </a:extLst>
              </a:tr>
              <a:tr h="272523">
                <a:tc>
                  <a:txBody>
                    <a:bodyPr/>
                    <a:lstStyle/>
                    <a:p>
                      <a:r>
                        <a:rPr lang="en-US" sz="1200"/>
                        <a:t>91e</a:t>
                      </a:r>
                    </a:p>
                  </a:txBody>
                  <a:tcPr marL="89643" marR="89643" marT="44821" marB="44821"/>
                </a:tc>
                <a:extLst>
                  <a:ext uri="{0D108BD9-81ED-4DB2-BD59-A6C34878D82A}">
                    <a16:rowId xmlns:a16="http://schemas.microsoft.com/office/drawing/2014/main" val="2235502092"/>
                  </a:ext>
                </a:extLst>
              </a:tr>
              <a:tr h="272523">
                <a:tc>
                  <a:txBody>
                    <a:bodyPr/>
                    <a:lstStyle/>
                    <a:p>
                      <a:r>
                        <a:rPr lang="en-US" sz="1200"/>
                        <a:t>u82</a:t>
                      </a:r>
                    </a:p>
                  </a:txBody>
                  <a:tcPr marL="89643" marR="89643" marT="44821" marB="44821"/>
                </a:tc>
                <a:extLst>
                  <a:ext uri="{0D108BD9-81ED-4DB2-BD59-A6C34878D82A}">
                    <a16:rowId xmlns:a16="http://schemas.microsoft.com/office/drawing/2014/main" val="3496886193"/>
                  </a:ext>
                </a:extLst>
              </a:tr>
              <a:tr h="272523">
                <a:tc>
                  <a:txBody>
                    <a:bodyPr/>
                    <a:lstStyle/>
                    <a:p>
                      <a:r>
                        <a:rPr lang="en-US" sz="1200"/>
                        <a:t>2re</a:t>
                      </a:r>
                    </a:p>
                  </a:txBody>
                  <a:tcPr marL="89643" marR="89643" marT="44821" marB="44821"/>
                </a:tc>
                <a:extLst>
                  <a:ext uri="{0D108BD9-81ED-4DB2-BD59-A6C34878D82A}">
                    <a16:rowId xmlns:a16="http://schemas.microsoft.com/office/drawing/2014/main" val="756993468"/>
                  </a:ext>
                </a:extLst>
              </a:tr>
            </a:tbl>
          </a:graphicData>
        </a:graphic>
      </p:graphicFrame>
      <p:cxnSp>
        <p:nvCxnSpPr>
          <p:cNvPr id="299" name="Straight Arrow Connector 298">
            <a:extLst>
              <a:ext uri="{FF2B5EF4-FFF2-40B4-BE49-F238E27FC236}">
                <a16:creationId xmlns:a16="http://schemas.microsoft.com/office/drawing/2014/main" id="{06D7E473-F66B-4B02-8E9D-F5C52AB4E6D3}"/>
              </a:ext>
            </a:extLst>
          </p:cNvPr>
          <p:cNvCxnSpPr>
            <a:cxnSpLocks/>
          </p:cNvCxnSpPr>
          <p:nvPr/>
        </p:nvCxnSpPr>
        <p:spPr>
          <a:xfrm>
            <a:off x="5211452" y="4498409"/>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3" name="Straight Arrow Connector 302">
            <a:extLst>
              <a:ext uri="{FF2B5EF4-FFF2-40B4-BE49-F238E27FC236}">
                <a16:creationId xmlns:a16="http://schemas.microsoft.com/office/drawing/2014/main" id="{11CEB7A2-ED17-4BC3-9786-D1D61C202B04}"/>
              </a:ext>
            </a:extLst>
          </p:cNvPr>
          <p:cNvCxnSpPr>
            <a:cxnSpLocks/>
          </p:cNvCxnSpPr>
          <p:nvPr/>
        </p:nvCxnSpPr>
        <p:spPr>
          <a:xfrm>
            <a:off x="5211452" y="4769645"/>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4" name="Straight Arrow Connector 303">
            <a:extLst>
              <a:ext uri="{FF2B5EF4-FFF2-40B4-BE49-F238E27FC236}">
                <a16:creationId xmlns:a16="http://schemas.microsoft.com/office/drawing/2014/main" id="{189EBF52-7E16-4F60-A260-A943DCB208E5}"/>
              </a:ext>
            </a:extLst>
          </p:cNvPr>
          <p:cNvCxnSpPr>
            <a:cxnSpLocks/>
          </p:cNvCxnSpPr>
          <p:nvPr/>
        </p:nvCxnSpPr>
        <p:spPr>
          <a:xfrm>
            <a:off x="5211452" y="5040881"/>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6" name="Oval 315">
            <a:extLst>
              <a:ext uri="{FF2B5EF4-FFF2-40B4-BE49-F238E27FC236}">
                <a16:creationId xmlns:a16="http://schemas.microsoft.com/office/drawing/2014/main" id="{875E9468-3F05-44AB-9665-3C146C379210}"/>
              </a:ext>
            </a:extLst>
          </p:cNvPr>
          <p:cNvSpPr/>
          <p:nvPr/>
        </p:nvSpPr>
        <p:spPr>
          <a:xfrm>
            <a:off x="128916" y="3564902"/>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1</a:t>
            </a:r>
          </a:p>
        </p:txBody>
      </p:sp>
      <p:sp>
        <p:nvSpPr>
          <p:cNvPr id="317" name="Oval 316">
            <a:extLst>
              <a:ext uri="{FF2B5EF4-FFF2-40B4-BE49-F238E27FC236}">
                <a16:creationId xmlns:a16="http://schemas.microsoft.com/office/drawing/2014/main" id="{3E40F525-AB87-4EA8-B643-A9330BE30460}"/>
              </a:ext>
            </a:extLst>
          </p:cNvPr>
          <p:cNvSpPr/>
          <p:nvPr/>
        </p:nvSpPr>
        <p:spPr>
          <a:xfrm>
            <a:off x="5416427" y="4092766"/>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2</a:t>
            </a:r>
          </a:p>
        </p:txBody>
      </p:sp>
      <p:sp>
        <p:nvSpPr>
          <p:cNvPr id="319" name="Oval 318">
            <a:extLst>
              <a:ext uri="{FF2B5EF4-FFF2-40B4-BE49-F238E27FC236}">
                <a16:creationId xmlns:a16="http://schemas.microsoft.com/office/drawing/2014/main" id="{F046D53E-3299-4B9B-9769-72D6D8D8D88E}"/>
              </a:ext>
            </a:extLst>
          </p:cNvPr>
          <p:cNvSpPr/>
          <p:nvPr/>
        </p:nvSpPr>
        <p:spPr>
          <a:xfrm>
            <a:off x="2107156" y="1550286"/>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3</a:t>
            </a:r>
          </a:p>
        </p:txBody>
      </p:sp>
      <p:sp>
        <p:nvSpPr>
          <p:cNvPr id="322" name="Oval 321">
            <a:extLst>
              <a:ext uri="{FF2B5EF4-FFF2-40B4-BE49-F238E27FC236}">
                <a16:creationId xmlns:a16="http://schemas.microsoft.com/office/drawing/2014/main" id="{B913DDD2-0602-44D2-9984-D1CDF78DE16F}"/>
              </a:ext>
            </a:extLst>
          </p:cNvPr>
          <p:cNvSpPr/>
          <p:nvPr/>
        </p:nvSpPr>
        <p:spPr>
          <a:xfrm>
            <a:off x="7242324" y="4814707"/>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4</a:t>
            </a:r>
          </a:p>
        </p:txBody>
      </p:sp>
      <p:sp>
        <p:nvSpPr>
          <p:cNvPr id="324" name="Oval 323">
            <a:extLst>
              <a:ext uri="{FF2B5EF4-FFF2-40B4-BE49-F238E27FC236}">
                <a16:creationId xmlns:a16="http://schemas.microsoft.com/office/drawing/2014/main" id="{ACE3DA51-0EC4-405D-BD89-C5DD9FF91551}"/>
              </a:ext>
            </a:extLst>
          </p:cNvPr>
          <p:cNvSpPr/>
          <p:nvPr/>
        </p:nvSpPr>
        <p:spPr>
          <a:xfrm>
            <a:off x="7298352" y="3343230"/>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5</a:t>
            </a:r>
          </a:p>
        </p:txBody>
      </p:sp>
      <p:sp>
        <p:nvSpPr>
          <p:cNvPr id="328" name="Oval 327">
            <a:extLst>
              <a:ext uri="{FF2B5EF4-FFF2-40B4-BE49-F238E27FC236}">
                <a16:creationId xmlns:a16="http://schemas.microsoft.com/office/drawing/2014/main" id="{8DB312A9-043D-4962-8CFA-D675C6AAD9F3}"/>
              </a:ext>
            </a:extLst>
          </p:cNvPr>
          <p:cNvSpPr/>
          <p:nvPr/>
        </p:nvSpPr>
        <p:spPr>
          <a:xfrm>
            <a:off x="8433816" y="3322474"/>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6</a:t>
            </a:r>
          </a:p>
        </p:txBody>
      </p:sp>
      <p:sp>
        <p:nvSpPr>
          <p:cNvPr id="329" name="Oval 328">
            <a:extLst>
              <a:ext uri="{FF2B5EF4-FFF2-40B4-BE49-F238E27FC236}">
                <a16:creationId xmlns:a16="http://schemas.microsoft.com/office/drawing/2014/main" id="{A50DB78E-CD12-423A-9EBA-7FC5D0513E04}"/>
              </a:ext>
            </a:extLst>
          </p:cNvPr>
          <p:cNvSpPr/>
          <p:nvPr/>
        </p:nvSpPr>
        <p:spPr>
          <a:xfrm>
            <a:off x="7290415" y="3343230"/>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7</a:t>
            </a:r>
          </a:p>
        </p:txBody>
      </p:sp>
      <p:sp>
        <p:nvSpPr>
          <p:cNvPr id="747" name="Rectangle 746">
            <a:extLst>
              <a:ext uri="{FF2B5EF4-FFF2-40B4-BE49-F238E27FC236}">
                <a16:creationId xmlns:a16="http://schemas.microsoft.com/office/drawing/2014/main" id="{8FB01D48-A3B0-464E-8AC1-C40FAE12038B}"/>
              </a:ext>
            </a:extLst>
          </p:cNvPr>
          <p:cNvSpPr/>
          <p:nvPr/>
        </p:nvSpPr>
        <p:spPr>
          <a:xfrm>
            <a:off x="5547433" y="3479903"/>
            <a:ext cx="423743" cy="21945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980" kern="0">
                <a:solidFill>
                  <a:srgbClr val="353535"/>
                </a:solidFill>
                <a:latin typeface="Calibri"/>
              </a:rPr>
              <a:t>cache:1</a:t>
            </a:r>
          </a:p>
          <a:p>
            <a:pPr lvl="0" algn="ctr" defTabSz="1218966">
              <a:defRPr/>
            </a:pPr>
            <a:r>
              <a:rPr lang="en-US" sz="687" kern="0">
                <a:solidFill>
                  <a:srgbClr val="353535"/>
                </a:solidFill>
                <a:latin typeface="Calibri"/>
              </a:rPr>
              <a:t>digest: 2re</a:t>
            </a:r>
          </a:p>
        </p:txBody>
      </p:sp>
      <p:sp>
        <p:nvSpPr>
          <p:cNvPr id="748" name="Rectangle 747">
            <a:extLst>
              <a:ext uri="{FF2B5EF4-FFF2-40B4-BE49-F238E27FC236}">
                <a16:creationId xmlns:a16="http://schemas.microsoft.com/office/drawing/2014/main" id="{500DF5E9-4292-42BF-806E-AF9E161A257B}"/>
              </a:ext>
            </a:extLst>
          </p:cNvPr>
          <p:cNvSpPr/>
          <p:nvPr/>
        </p:nvSpPr>
        <p:spPr>
          <a:xfrm>
            <a:off x="5545681" y="3479901"/>
            <a:ext cx="432259" cy="21945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80" kern="0">
                <a:solidFill>
                  <a:srgbClr val="353535"/>
                </a:solidFill>
                <a:latin typeface="Calibri"/>
              </a:rPr>
              <a:t>api:1</a:t>
            </a:r>
          </a:p>
          <a:p>
            <a:pPr lvl="0" algn="ctr" defTabSz="1218966">
              <a:defRPr/>
            </a:pPr>
            <a:r>
              <a:rPr lang="en-US" sz="687" kern="0">
                <a:solidFill>
                  <a:srgbClr val="353535"/>
                </a:solidFill>
                <a:latin typeface="Calibri"/>
              </a:rPr>
              <a:t>digest: u82</a:t>
            </a:r>
          </a:p>
        </p:txBody>
      </p:sp>
      <p:sp>
        <p:nvSpPr>
          <p:cNvPr id="731" name="Rectangle 730">
            <a:extLst>
              <a:ext uri="{FF2B5EF4-FFF2-40B4-BE49-F238E27FC236}">
                <a16:creationId xmlns:a16="http://schemas.microsoft.com/office/drawing/2014/main" id="{5E696055-1FB0-4FA8-ACFB-4B986261FDB2}"/>
              </a:ext>
            </a:extLst>
          </p:cNvPr>
          <p:cNvSpPr/>
          <p:nvPr/>
        </p:nvSpPr>
        <p:spPr>
          <a:xfrm>
            <a:off x="5543175" y="3479903"/>
            <a:ext cx="432259" cy="21945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a:solidFill>
                  <a:srgbClr val="FFFFFF"/>
                </a:solidFill>
                <a:latin typeface="Calibri"/>
              </a:rPr>
              <a:t>web:1</a:t>
            </a:r>
          </a:p>
          <a:p>
            <a:pPr algn="ctr" defTabSz="1218966">
              <a:defRPr/>
            </a:pPr>
            <a:r>
              <a:rPr lang="en-US" sz="687" kern="0">
                <a:solidFill>
                  <a:srgbClr val="FFFFFF"/>
                </a:solidFill>
                <a:latin typeface="Calibri"/>
              </a:rPr>
              <a:t>digest: 91e</a:t>
            </a:r>
          </a:p>
        </p:txBody>
      </p:sp>
      <p:sp>
        <p:nvSpPr>
          <p:cNvPr id="732" name="Rectangle 731">
            <a:extLst>
              <a:ext uri="{FF2B5EF4-FFF2-40B4-BE49-F238E27FC236}">
                <a16:creationId xmlns:a16="http://schemas.microsoft.com/office/drawing/2014/main" id="{C78DA87A-78D2-43C2-92FE-D733EFBD04D3}"/>
              </a:ext>
            </a:extLst>
          </p:cNvPr>
          <p:cNvSpPr/>
          <p:nvPr/>
        </p:nvSpPr>
        <p:spPr>
          <a:xfrm>
            <a:off x="5543175" y="3479903"/>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api:1</a:t>
            </a:r>
          </a:p>
          <a:p>
            <a:pPr algn="ctr" defTabSz="1218966">
              <a:defRPr/>
            </a:pPr>
            <a:r>
              <a:rPr lang="en-US" sz="687" kern="0">
                <a:solidFill>
                  <a:srgbClr val="353535"/>
                </a:solidFill>
                <a:latin typeface="Calibri"/>
              </a:rPr>
              <a:t>digest: u82</a:t>
            </a:r>
          </a:p>
        </p:txBody>
      </p:sp>
      <p:sp>
        <p:nvSpPr>
          <p:cNvPr id="733" name="Rectangle 732">
            <a:extLst>
              <a:ext uri="{FF2B5EF4-FFF2-40B4-BE49-F238E27FC236}">
                <a16:creationId xmlns:a16="http://schemas.microsoft.com/office/drawing/2014/main" id="{EE548FF5-9F19-40E7-A4CC-F18EA7D1EE4E}"/>
              </a:ext>
            </a:extLst>
          </p:cNvPr>
          <p:cNvSpPr/>
          <p:nvPr/>
        </p:nvSpPr>
        <p:spPr>
          <a:xfrm>
            <a:off x="5543175" y="3479903"/>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cache:1</a:t>
            </a:r>
          </a:p>
          <a:p>
            <a:pPr algn="ctr" defTabSz="1218966">
              <a:defRPr/>
            </a:pPr>
            <a:r>
              <a:rPr lang="en-US" sz="687" kern="0">
                <a:solidFill>
                  <a:srgbClr val="353535"/>
                </a:solidFill>
                <a:latin typeface="Calibri"/>
              </a:rPr>
              <a:t>digest: 2re</a:t>
            </a:r>
          </a:p>
        </p:txBody>
      </p:sp>
      <p:sp>
        <p:nvSpPr>
          <p:cNvPr id="740" name="Rectangle 739">
            <a:extLst>
              <a:ext uri="{FF2B5EF4-FFF2-40B4-BE49-F238E27FC236}">
                <a16:creationId xmlns:a16="http://schemas.microsoft.com/office/drawing/2014/main" id="{0CAE9EE5-D2F0-4761-A0FC-D19413A19E6A}"/>
              </a:ext>
            </a:extLst>
          </p:cNvPr>
          <p:cNvSpPr/>
          <p:nvPr/>
        </p:nvSpPr>
        <p:spPr>
          <a:xfrm>
            <a:off x="5543175" y="3479903"/>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api:1</a:t>
            </a:r>
          </a:p>
          <a:p>
            <a:pPr algn="ctr" defTabSz="1218966">
              <a:defRPr/>
            </a:pPr>
            <a:r>
              <a:rPr lang="en-US" sz="687" kern="0">
                <a:solidFill>
                  <a:srgbClr val="353535"/>
                </a:solidFill>
                <a:latin typeface="Calibri"/>
              </a:rPr>
              <a:t>digest: u82</a:t>
            </a:r>
          </a:p>
        </p:txBody>
      </p:sp>
      <p:sp>
        <p:nvSpPr>
          <p:cNvPr id="741" name="Rectangle 740">
            <a:extLst>
              <a:ext uri="{FF2B5EF4-FFF2-40B4-BE49-F238E27FC236}">
                <a16:creationId xmlns:a16="http://schemas.microsoft.com/office/drawing/2014/main" id="{EB88E408-C4FC-4CE0-9A04-2F8242B5897B}"/>
              </a:ext>
            </a:extLst>
          </p:cNvPr>
          <p:cNvSpPr/>
          <p:nvPr/>
        </p:nvSpPr>
        <p:spPr>
          <a:xfrm>
            <a:off x="5543175" y="3479903"/>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cache:1</a:t>
            </a:r>
          </a:p>
          <a:p>
            <a:pPr algn="ctr" defTabSz="1218966">
              <a:defRPr/>
            </a:pPr>
            <a:r>
              <a:rPr lang="en-US" sz="687" kern="0">
                <a:solidFill>
                  <a:srgbClr val="353535"/>
                </a:solidFill>
                <a:latin typeface="Calibri"/>
              </a:rPr>
              <a:t>digest: 2re</a:t>
            </a:r>
          </a:p>
        </p:txBody>
      </p:sp>
      <p:sp>
        <p:nvSpPr>
          <p:cNvPr id="12" name="Rectangle 11">
            <a:extLst>
              <a:ext uri="{FF2B5EF4-FFF2-40B4-BE49-F238E27FC236}">
                <a16:creationId xmlns:a16="http://schemas.microsoft.com/office/drawing/2014/main" id="{7DD47A0A-DE48-4551-97A4-3604361133CF}"/>
              </a:ext>
            </a:extLst>
          </p:cNvPr>
          <p:cNvSpPr/>
          <p:nvPr/>
        </p:nvSpPr>
        <p:spPr bwMode="auto">
          <a:xfrm>
            <a:off x="5453907" y="3496147"/>
            <a:ext cx="674695" cy="331511"/>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722" name="Picture 721">
            <a:extLst>
              <a:ext uri="{FF2B5EF4-FFF2-40B4-BE49-F238E27FC236}">
                <a16:creationId xmlns:a16="http://schemas.microsoft.com/office/drawing/2014/main" id="{21602983-03E0-405A-A9A0-D1ABA05FF0A6}"/>
              </a:ext>
            </a:extLst>
          </p:cNvPr>
          <p:cNvPicPr>
            <a:picLocks noChangeAspect="1"/>
          </p:cNvPicPr>
          <p:nvPr/>
        </p:nvPicPr>
        <p:blipFill>
          <a:blip r:embed="rId4"/>
          <a:stretch>
            <a:fillRect/>
          </a:stretch>
        </p:blipFill>
        <p:spPr>
          <a:xfrm>
            <a:off x="5111080" y="3012888"/>
            <a:ext cx="1145281" cy="1145281"/>
          </a:xfrm>
          <a:prstGeom prst="rect">
            <a:avLst/>
          </a:prstGeom>
        </p:spPr>
      </p:pic>
      <p:pic>
        <p:nvPicPr>
          <p:cNvPr id="330" name="Graphic 329">
            <a:extLst>
              <a:ext uri="{FF2B5EF4-FFF2-40B4-BE49-F238E27FC236}">
                <a16:creationId xmlns:a16="http://schemas.microsoft.com/office/drawing/2014/main" id="{5E7A01CF-C362-4D8E-B035-5CB0B55A16E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9748" y="3029383"/>
            <a:ext cx="705926" cy="705926"/>
          </a:xfrm>
          <a:prstGeom prst="rect">
            <a:avLst/>
          </a:prstGeom>
        </p:spPr>
      </p:pic>
      <p:sp>
        <p:nvSpPr>
          <p:cNvPr id="331" name="Oval 330">
            <a:extLst>
              <a:ext uri="{FF2B5EF4-FFF2-40B4-BE49-F238E27FC236}">
                <a16:creationId xmlns:a16="http://schemas.microsoft.com/office/drawing/2014/main" id="{4C02F3E1-7D69-4290-8521-75A681E3AB47}"/>
              </a:ext>
            </a:extLst>
          </p:cNvPr>
          <p:cNvSpPr/>
          <p:nvPr/>
        </p:nvSpPr>
        <p:spPr>
          <a:xfrm>
            <a:off x="7242324" y="4816284"/>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8</a:t>
            </a:r>
          </a:p>
        </p:txBody>
      </p:sp>
      <p:sp>
        <p:nvSpPr>
          <p:cNvPr id="3" name="TextBox 2">
            <a:extLst>
              <a:ext uri="{FF2B5EF4-FFF2-40B4-BE49-F238E27FC236}">
                <a16:creationId xmlns:a16="http://schemas.microsoft.com/office/drawing/2014/main" id="{F7D8BEDB-38F1-4449-A736-19A7D1094F21}"/>
              </a:ext>
            </a:extLst>
          </p:cNvPr>
          <p:cNvSpPr txBox="1"/>
          <p:nvPr/>
        </p:nvSpPr>
        <p:spPr>
          <a:xfrm>
            <a:off x="4735925" y="2521602"/>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Container Registry</a:t>
            </a:r>
          </a:p>
        </p:txBody>
      </p:sp>
      <p:sp>
        <p:nvSpPr>
          <p:cNvPr id="332" name="TextBox 331">
            <a:extLst>
              <a:ext uri="{FF2B5EF4-FFF2-40B4-BE49-F238E27FC236}">
                <a16:creationId xmlns:a16="http://schemas.microsoft.com/office/drawing/2014/main" id="{0EFBF113-A55E-4379-B562-DBFE8AF297B9}"/>
              </a:ext>
            </a:extLst>
          </p:cNvPr>
          <p:cNvSpPr txBox="1"/>
          <p:nvPr/>
        </p:nvSpPr>
        <p:spPr>
          <a:xfrm>
            <a:off x="54322" y="2352429"/>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Container Builder</a:t>
            </a:r>
          </a:p>
        </p:txBody>
      </p:sp>
      <p:sp>
        <p:nvSpPr>
          <p:cNvPr id="333" name="TextBox 332">
            <a:extLst>
              <a:ext uri="{FF2B5EF4-FFF2-40B4-BE49-F238E27FC236}">
                <a16:creationId xmlns:a16="http://schemas.microsoft.com/office/drawing/2014/main" id="{D1C89061-C62E-4DD8-A898-05E10FF46FF6}"/>
              </a:ext>
            </a:extLst>
          </p:cNvPr>
          <p:cNvSpPr txBox="1"/>
          <p:nvPr/>
        </p:nvSpPr>
        <p:spPr>
          <a:xfrm>
            <a:off x="2124032" y="860821"/>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Release</a:t>
            </a:r>
            <a:br>
              <a:rPr lang="en-US" sz="2000">
                <a:gradFill>
                  <a:gsLst>
                    <a:gs pos="2917">
                      <a:schemeClr val="tx1"/>
                    </a:gs>
                    <a:gs pos="30000">
                      <a:schemeClr val="tx1"/>
                    </a:gs>
                  </a:gsLst>
                  <a:lin ang="5400000" scaled="0"/>
                </a:gradFill>
              </a:rPr>
            </a:br>
            <a:r>
              <a:rPr lang="en-US" sz="2000">
                <a:gradFill>
                  <a:gsLst>
                    <a:gs pos="2917">
                      <a:schemeClr val="tx1"/>
                    </a:gs>
                    <a:gs pos="30000">
                      <a:schemeClr val="tx1"/>
                    </a:gs>
                  </a:gsLst>
                  <a:lin ang="5400000" scaled="0"/>
                </a:gradFill>
              </a:rPr>
              <a:t>Management</a:t>
            </a:r>
          </a:p>
        </p:txBody>
      </p:sp>
      <p:sp>
        <p:nvSpPr>
          <p:cNvPr id="334" name="TextBox 333">
            <a:extLst>
              <a:ext uri="{FF2B5EF4-FFF2-40B4-BE49-F238E27FC236}">
                <a16:creationId xmlns:a16="http://schemas.microsoft.com/office/drawing/2014/main" id="{1BC89EF3-34F7-4773-B838-12D57CD1B3DC}"/>
              </a:ext>
            </a:extLst>
          </p:cNvPr>
          <p:cNvSpPr txBox="1"/>
          <p:nvPr/>
        </p:nvSpPr>
        <p:spPr>
          <a:xfrm>
            <a:off x="6682178" y="1023664"/>
            <a:ext cx="1716374"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Orchestration</a:t>
            </a:r>
          </a:p>
        </p:txBody>
      </p:sp>
      <p:sp>
        <p:nvSpPr>
          <p:cNvPr id="335" name="TextBox 334">
            <a:extLst>
              <a:ext uri="{FF2B5EF4-FFF2-40B4-BE49-F238E27FC236}">
                <a16:creationId xmlns:a16="http://schemas.microsoft.com/office/drawing/2014/main" id="{5541F46F-CFE9-43C0-B06D-FF0D4DA4698F}"/>
              </a:ext>
            </a:extLst>
          </p:cNvPr>
          <p:cNvSpPr txBox="1"/>
          <p:nvPr/>
        </p:nvSpPr>
        <p:spPr>
          <a:xfrm>
            <a:off x="8592237" y="801013"/>
            <a:ext cx="1984765"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Resource Pool</a:t>
            </a:r>
          </a:p>
        </p:txBody>
      </p:sp>
      <p:sp>
        <p:nvSpPr>
          <p:cNvPr id="315" name="Title 1">
            <a:extLst>
              <a:ext uri="{FF2B5EF4-FFF2-40B4-BE49-F238E27FC236}">
                <a16:creationId xmlns:a16="http://schemas.microsoft.com/office/drawing/2014/main" id="{91D1E5D2-0F39-46A4-85A8-8A6D85592F12}"/>
              </a:ext>
            </a:extLst>
          </p:cNvPr>
          <p:cNvSpPr>
            <a:spLocks noGrp="1"/>
          </p:cNvSpPr>
          <p:nvPr>
            <p:ph type="title"/>
          </p:nvPr>
        </p:nvSpPr>
        <p:spPr>
          <a:xfrm>
            <a:off x="588263" y="230697"/>
            <a:ext cx="11018520" cy="553998"/>
          </a:xfrm>
        </p:spPr>
        <p:txBody>
          <a:bodyPr/>
          <a:lstStyle/>
          <a:p>
            <a:r>
              <a:rPr lang="en-US" dirty="0"/>
              <a:t>Computing That Assumes Failure As the Norm</a:t>
            </a:r>
          </a:p>
        </p:txBody>
      </p:sp>
    </p:spTree>
    <p:extLst>
      <p:ext uri="{BB962C8B-B14F-4D97-AF65-F5344CB8AC3E}">
        <p14:creationId xmlns:p14="http://schemas.microsoft.com/office/powerpoint/2010/main" val="338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wipe(left)">
                                      <p:cBhvr>
                                        <p:cTn id="7" dur="500"/>
                                        <p:tgtEl>
                                          <p:spTgt spid="1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6"/>
                                        </p:tgtEl>
                                        <p:attrNameLst>
                                          <p:attrName>style.visibility</p:attrName>
                                        </p:attrNameLst>
                                      </p:cBhvr>
                                      <p:to>
                                        <p:strVal val="visible"/>
                                      </p:to>
                                    </p:set>
                                    <p:animEffect transition="in" filter="fade">
                                      <p:cBhvr>
                                        <p:cTn id="10" dur="500"/>
                                        <p:tgtEl>
                                          <p:spTgt spid="316"/>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6">
                                            <p:txEl>
                                              <p:pRg st="1" end="1"/>
                                            </p:txEl>
                                          </p:spTgt>
                                        </p:tgtEl>
                                        <p:attrNameLst>
                                          <p:attrName>style.visibility</p:attrName>
                                        </p:attrNameLst>
                                      </p:cBhvr>
                                      <p:to>
                                        <p:strVal val="visible"/>
                                      </p:to>
                                    </p:set>
                                    <p:animEffect transition="in" filter="wipe(left)">
                                      <p:cBhvr>
                                        <p:cTn id="14" dur="500"/>
                                        <p:tgtEl>
                                          <p:spTgt spid="16">
                                            <p:txEl>
                                              <p:pRg st="1" end="1"/>
                                            </p:txEl>
                                          </p:spTgt>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16">
                                            <p:txEl>
                                              <p:pRg st="2" end="2"/>
                                            </p:txEl>
                                          </p:spTgt>
                                        </p:tgtEl>
                                        <p:attrNameLst>
                                          <p:attrName>style.visibility</p:attrName>
                                        </p:attrNameLst>
                                      </p:cBhvr>
                                      <p:to>
                                        <p:strVal val="visible"/>
                                      </p:to>
                                    </p:set>
                                    <p:animEffect transition="in" filter="wipe(left)">
                                      <p:cBhvr>
                                        <p:cTn id="18" dur="500"/>
                                        <p:tgtEl>
                                          <p:spTgt spid="16">
                                            <p:txEl>
                                              <p:pRg st="2" end="2"/>
                                            </p:txEl>
                                          </p:spTgt>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16">
                                            <p:txEl>
                                              <p:pRg st="4" end="4"/>
                                            </p:txEl>
                                          </p:spTgt>
                                        </p:tgtEl>
                                        <p:attrNameLst>
                                          <p:attrName>style.visibility</p:attrName>
                                        </p:attrNameLst>
                                      </p:cBhvr>
                                      <p:to>
                                        <p:strVal val="visible"/>
                                      </p:to>
                                    </p:set>
                                    <p:animEffect transition="in" filter="wipe(left)">
                                      <p:cBhvr>
                                        <p:cTn id="22" dur="500"/>
                                        <p:tgtEl>
                                          <p:spTgt spid="16">
                                            <p:txEl>
                                              <p:pRg st="4" end="4"/>
                                            </p:txEl>
                                          </p:spTgt>
                                        </p:tgtEl>
                                      </p:cBhvr>
                                    </p:animEffect>
                                  </p:childTnLst>
                                </p:cTn>
                              </p:par>
                            </p:childTnLst>
                          </p:cTn>
                        </p:par>
                        <p:par>
                          <p:cTn id="23" fill="hold">
                            <p:stCondLst>
                              <p:cond delay="2000"/>
                            </p:stCondLst>
                            <p:childTnLst>
                              <p:par>
                                <p:cTn id="24" presetID="10" presetClass="entr" presetSubtype="0" fill="hold" grpId="1" nodeType="afterEffect">
                                  <p:stCondLst>
                                    <p:cond delay="0"/>
                                  </p:stCondLst>
                                  <p:childTnLst>
                                    <p:set>
                                      <p:cBhvr>
                                        <p:cTn id="25" dur="1" fill="hold">
                                          <p:stCondLst>
                                            <p:cond delay="0"/>
                                          </p:stCondLst>
                                        </p:cTn>
                                        <p:tgtEl>
                                          <p:spTgt spid="757"/>
                                        </p:tgtEl>
                                        <p:attrNameLst>
                                          <p:attrName>style.visibility</p:attrName>
                                        </p:attrNameLst>
                                      </p:cBhvr>
                                      <p:to>
                                        <p:strVal val="visible"/>
                                      </p:to>
                                    </p:set>
                                    <p:animEffect transition="in" filter="fade">
                                      <p:cBhvr>
                                        <p:cTn id="26" dur="500"/>
                                        <p:tgtEl>
                                          <p:spTgt spid="757"/>
                                        </p:tgtEl>
                                      </p:cBhvr>
                                    </p:animEffect>
                                  </p:childTnLst>
                                </p:cTn>
                              </p:par>
                              <p:par>
                                <p:cTn id="27" presetID="42" presetClass="path" presetSubtype="0" accel="50000" decel="50000" fill="hold" grpId="0" nodeType="withEffect">
                                  <p:stCondLst>
                                    <p:cond delay="0"/>
                                  </p:stCondLst>
                                  <p:childTnLst>
                                    <p:animMotion origin="layout" path="M 2.08333E-7 2.59259E-6 L 0.32253 -0.16528 " pathEditMode="relative" rAng="0" ptsTypes="AA">
                                      <p:cBhvr>
                                        <p:cTn id="28" dur="2000" fill="hold"/>
                                        <p:tgtEl>
                                          <p:spTgt spid="757"/>
                                        </p:tgtEl>
                                        <p:attrNameLst>
                                          <p:attrName>ppt_x</p:attrName>
                                          <p:attrName>ppt_y</p:attrName>
                                        </p:attrNameLst>
                                      </p:cBhvr>
                                      <p:rCtr x="16120" y="-8264"/>
                                    </p:animMotion>
                                  </p:childTnLst>
                                </p:cTn>
                              </p:par>
                            </p:childTnLst>
                          </p:cTn>
                        </p:par>
                        <p:par>
                          <p:cTn id="29" fill="hold">
                            <p:stCondLst>
                              <p:cond delay="4000"/>
                            </p:stCondLst>
                            <p:childTnLst>
                              <p:par>
                                <p:cTn id="30" presetID="22" presetClass="entr" presetSubtype="8" fill="hold" nodeType="afterEffect">
                                  <p:stCondLst>
                                    <p:cond delay="0"/>
                                  </p:stCondLst>
                                  <p:childTnLst>
                                    <p:set>
                                      <p:cBhvr>
                                        <p:cTn id="31" dur="1" fill="hold">
                                          <p:stCondLst>
                                            <p:cond delay="0"/>
                                          </p:stCondLst>
                                        </p:cTn>
                                        <p:tgtEl>
                                          <p:spTgt spid="16">
                                            <p:txEl>
                                              <p:pRg st="5" end="5"/>
                                            </p:txEl>
                                          </p:spTgt>
                                        </p:tgtEl>
                                        <p:attrNameLst>
                                          <p:attrName>style.visibility</p:attrName>
                                        </p:attrNameLst>
                                      </p:cBhvr>
                                      <p:to>
                                        <p:strVal val="visible"/>
                                      </p:to>
                                    </p:set>
                                    <p:animEffect transition="in" filter="wipe(left)">
                                      <p:cBhvr>
                                        <p:cTn id="32" dur="500"/>
                                        <p:tgtEl>
                                          <p:spTgt spid="16">
                                            <p:txEl>
                                              <p:pRg st="5" end="5"/>
                                            </p:txEl>
                                          </p:spTgt>
                                        </p:tgtEl>
                                      </p:cBhvr>
                                    </p:animEffect>
                                  </p:childTnLst>
                                </p:cTn>
                              </p:par>
                            </p:childTnLst>
                          </p:cTn>
                        </p:par>
                        <p:par>
                          <p:cTn id="33" fill="hold">
                            <p:stCondLst>
                              <p:cond delay="4500"/>
                            </p:stCondLst>
                            <p:childTnLst>
                              <p:par>
                                <p:cTn id="34" presetID="10" presetClass="entr" presetSubtype="0" fill="hold" grpId="1" nodeType="afterEffect">
                                  <p:stCondLst>
                                    <p:cond delay="0"/>
                                  </p:stCondLst>
                                  <p:childTnLst>
                                    <p:set>
                                      <p:cBhvr>
                                        <p:cTn id="35" dur="1" fill="hold">
                                          <p:stCondLst>
                                            <p:cond delay="0"/>
                                          </p:stCondLst>
                                        </p:cTn>
                                        <p:tgtEl>
                                          <p:spTgt spid="756"/>
                                        </p:tgtEl>
                                        <p:attrNameLst>
                                          <p:attrName>style.visibility</p:attrName>
                                        </p:attrNameLst>
                                      </p:cBhvr>
                                      <p:to>
                                        <p:strVal val="visible"/>
                                      </p:to>
                                    </p:set>
                                    <p:animEffect transition="in" filter="fade">
                                      <p:cBhvr>
                                        <p:cTn id="36" dur="500"/>
                                        <p:tgtEl>
                                          <p:spTgt spid="756"/>
                                        </p:tgtEl>
                                      </p:cBhvr>
                                    </p:animEffect>
                                  </p:childTnLst>
                                </p:cTn>
                              </p:par>
                              <p:par>
                                <p:cTn id="37" presetID="42" presetClass="path" presetSubtype="0" accel="50000" decel="50000" fill="hold" grpId="0" nodeType="withEffect">
                                  <p:stCondLst>
                                    <p:cond delay="0"/>
                                  </p:stCondLst>
                                  <p:childTnLst>
                                    <p:animMotion origin="layout" path="M -2.29167E-6 -1.48148E-6 L 0.3211 -0.1831 " pathEditMode="relative" rAng="0" ptsTypes="AA">
                                      <p:cBhvr>
                                        <p:cTn id="38" dur="2000" fill="hold"/>
                                        <p:tgtEl>
                                          <p:spTgt spid="756"/>
                                        </p:tgtEl>
                                        <p:attrNameLst>
                                          <p:attrName>ppt_x</p:attrName>
                                          <p:attrName>ppt_y</p:attrName>
                                        </p:attrNameLst>
                                      </p:cBhvr>
                                      <p:rCtr x="16055" y="-9167"/>
                                    </p:animMotion>
                                  </p:childTnLst>
                                </p:cTn>
                              </p:par>
                            </p:childTnLst>
                          </p:cTn>
                        </p:par>
                        <p:par>
                          <p:cTn id="39" fill="hold">
                            <p:stCondLst>
                              <p:cond delay="6500"/>
                            </p:stCondLst>
                            <p:childTnLst>
                              <p:par>
                                <p:cTn id="40" presetID="22" presetClass="entr" presetSubtype="8" fill="hold" nodeType="afterEffect">
                                  <p:stCondLst>
                                    <p:cond delay="0"/>
                                  </p:stCondLst>
                                  <p:childTnLst>
                                    <p:set>
                                      <p:cBhvr>
                                        <p:cTn id="41" dur="1" fill="hold">
                                          <p:stCondLst>
                                            <p:cond delay="0"/>
                                          </p:stCondLst>
                                        </p:cTn>
                                        <p:tgtEl>
                                          <p:spTgt spid="16">
                                            <p:txEl>
                                              <p:pRg st="6" end="6"/>
                                            </p:txEl>
                                          </p:spTgt>
                                        </p:tgtEl>
                                        <p:attrNameLst>
                                          <p:attrName>style.visibility</p:attrName>
                                        </p:attrNameLst>
                                      </p:cBhvr>
                                      <p:to>
                                        <p:strVal val="visible"/>
                                      </p:to>
                                    </p:set>
                                    <p:animEffect transition="in" filter="wipe(left)">
                                      <p:cBhvr>
                                        <p:cTn id="42" dur="500"/>
                                        <p:tgtEl>
                                          <p:spTgt spid="16">
                                            <p:txEl>
                                              <p:pRg st="6" end="6"/>
                                            </p:txEl>
                                          </p:spTgt>
                                        </p:tgtEl>
                                      </p:cBhvr>
                                    </p:animEffect>
                                  </p:childTnLst>
                                </p:cTn>
                              </p:par>
                            </p:childTnLst>
                          </p:cTn>
                        </p:par>
                        <p:par>
                          <p:cTn id="43" fill="hold">
                            <p:stCondLst>
                              <p:cond delay="7000"/>
                            </p:stCondLst>
                            <p:childTnLst>
                              <p:par>
                                <p:cTn id="44" presetID="10" presetClass="entr" presetSubtype="0" fill="hold" grpId="1" nodeType="afterEffect">
                                  <p:stCondLst>
                                    <p:cond delay="0"/>
                                  </p:stCondLst>
                                  <p:childTnLst>
                                    <p:set>
                                      <p:cBhvr>
                                        <p:cTn id="45" dur="1" fill="hold">
                                          <p:stCondLst>
                                            <p:cond delay="0"/>
                                          </p:stCondLst>
                                        </p:cTn>
                                        <p:tgtEl>
                                          <p:spTgt spid="754"/>
                                        </p:tgtEl>
                                        <p:attrNameLst>
                                          <p:attrName>style.visibility</p:attrName>
                                        </p:attrNameLst>
                                      </p:cBhvr>
                                      <p:to>
                                        <p:strVal val="visible"/>
                                      </p:to>
                                    </p:set>
                                    <p:animEffect transition="in" filter="fade">
                                      <p:cBhvr>
                                        <p:cTn id="46" dur="500"/>
                                        <p:tgtEl>
                                          <p:spTgt spid="754"/>
                                        </p:tgtEl>
                                      </p:cBhvr>
                                    </p:animEffect>
                                  </p:childTnLst>
                                </p:cTn>
                              </p:par>
                              <p:par>
                                <p:cTn id="47" presetID="42" presetClass="path" presetSubtype="0" accel="50000" decel="50000" fill="hold" grpId="0" nodeType="withEffect">
                                  <p:stCondLst>
                                    <p:cond delay="0"/>
                                  </p:stCondLst>
                                  <p:childTnLst>
                                    <p:animMotion origin="layout" path="M -2.29167E-6 1.48148E-6 L 0.3211 -0.20764 " pathEditMode="relative" rAng="0" ptsTypes="AA">
                                      <p:cBhvr>
                                        <p:cTn id="48" dur="2000" fill="hold"/>
                                        <p:tgtEl>
                                          <p:spTgt spid="754"/>
                                        </p:tgtEl>
                                        <p:attrNameLst>
                                          <p:attrName>ppt_x</p:attrName>
                                          <p:attrName>ppt_y</p:attrName>
                                        </p:attrNameLst>
                                      </p:cBhvr>
                                      <p:rCtr x="16055" y="-10394"/>
                                    </p:animMotion>
                                  </p:childTnLst>
                                </p:cTn>
                              </p:par>
                            </p:childTnLst>
                          </p:cTn>
                        </p:par>
                        <p:par>
                          <p:cTn id="49" fill="hold">
                            <p:stCondLst>
                              <p:cond delay="9000"/>
                            </p:stCondLst>
                            <p:childTnLst>
                              <p:par>
                                <p:cTn id="50" presetID="22" presetClass="entr" presetSubtype="1" fill="hold" grpId="0"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up)">
                                      <p:cBhvr>
                                        <p:cTn id="52" dur="500"/>
                                        <p:tgtEl>
                                          <p:spTgt spid="27"/>
                                        </p:tgtEl>
                                      </p:cBhvr>
                                    </p:animEffect>
                                  </p:childTnLst>
                                </p:cTn>
                              </p:par>
                            </p:childTnLst>
                          </p:cTn>
                        </p:par>
                        <p:par>
                          <p:cTn id="53" fill="hold">
                            <p:stCondLst>
                              <p:cond delay="9500"/>
                            </p:stCondLst>
                            <p:childTnLst>
                              <p:par>
                                <p:cTn id="54" presetID="22" presetClass="entr" presetSubtype="1" fill="hold" nodeType="afterEffect">
                                  <p:stCondLst>
                                    <p:cond delay="0"/>
                                  </p:stCondLst>
                                  <p:childTnLst>
                                    <p:set>
                                      <p:cBhvr>
                                        <p:cTn id="55" dur="1" fill="hold">
                                          <p:stCondLst>
                                            <p:cond delay="0"/>
                                          </p:stCondLst>
                                        </p:cTn>
                                        <p:tgtEl>
                                          <p:spTgt spid="2"/>
                                        </p:tgtEl>
                                        <p:attrNameLst>
                                          <p:attrName>style.visibility</p:attrName>
                                        </p:attrNameLst>
                                      </p:cBhvr>
                                      <p:to>
                                        <p:strVal val="visible"/>
                                      </p:to>
                                    </p:set>
                                    <p:animEffect transition="in" filter="wipe(up)">
                                      <p:cBhvr>
                                        <p:cTn id="56" dur="500"/>
                                        <p:tgtEl>
                                          <p:spTgt spid="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17"/>
                                        </p:tgtEl>
                                        <p:attrNameLst>
                                          <p:attrName>style.visibility</p:attrName>
                                        </p:attrNameLst>
                                      </p:cBhvr>
                                      <p:to>
                                        <p:strVal val="visible"/>
                                      </p:to>
                                    </p:set>
                                    <p:animEffect transition="in" filter="fade">
                                      <p:cBhvr>
                                        <p:cTn id="59" dur="500"/>
                                        <p:tgtEl>
                                          <p:spTgt spid="317"/>
                                        </p:tgtEl>
                                      </p:cBhvr>
                                    </p:animEffect>
                                  </p:childTnLst>
                                </p:cTn>
                              </p:par>
                              <p:par>
                                <p:cTn id="60" presetID="22" presetClass="entr" presetSubtype="1" fill="hold" nodeType="withEffect">
                                  <p:stCondLst>
                                    <p:cond delay="0"/>
                                  </p:stCondLst>
                                  <p:childTnLst>
                                    <p:set>
                                      <p:cBhvr>
                                        <p:cTn id="61" dur="1" fill="hold">
                                          <p:stCondLst>
                                            <p:cond delay="0"/>
                                          </p:stCondLst>
                                        </p:cTn>
                                        <p:tgtEl>
                                          <p:spTgt spid="298"/>
                                        </p:tgtEl>
                                        <p:attrNameLst>
                                          <p:attrName>style.visibility</p:attrName>
                                        </p:attrNameLst>
                                      </p:cBhvr>
                                      <p:to>
                                        <p:strVal val="visible"/>
                                      </p:to>
                                    </p:set>
                                    <p:animEffect transition="in" filter="wipe(up)">
                                      <p:cBhvr>
                                        <p:cTn id="62" dur="500"/>
                                        <p:tgtEl>
                                          <p:spTgt spid="298"/>
                                        </p:tgtEl>
                                      </p:cBhvr>
                                    </p:animEffect>
                                  </p:childTnLst>
                                </p:cTn>
                              </p:par>
                              <p:par>
                                <p:cTn id="63" presetID="22" presetClass="entr" presetSubtype="8" fill="hold" nodeType="withEffect">
                                  <p:stCondLst>
                                    <p:cond delay="0"/>
                                  </p:stCondLst>
                                  <p:childTnLst>
                                    <p:set>
                                      <p:cBhvr>
                                        <p:cTn id="64" dur="1" fill="hold">
                                          <p:stCondLst>
                                            <p:cond delay="0"/>
                                          </p:stCondLst>
                                        </p:cTn>
                                        <p:tgtEl>
                                          <p:spTgt spid="299"/>
                                        </p:tgtEl>
                                        <p:attrNameLst>
                                          <p:attrName>style.visibility</p:attrName>
                                        </p:attrNameLst>
                                      </p:cBhvr>
                                      <p:to>
                                        <p:strVal val="visible"/>
                                      </p:to>
                                    </p:set>
                                    <p:animEffect transition="in" filter="wipe(left)">
                                      <p:cBhvr>
                                        <p:cTn id="65" dur="500"/>
                                        <p:tgtEl>
                                          <p:spTgt spid="299"/>
                                        </p:tgtEl>
                                      </p:cBhvr>
                                    </p:animEffect>
                                  </p:childTnLst>
                                </p:cTn>
                              </p:par>
                              <p:par>
                                <p:cTn id="66" presetID="22" presetClass="entr" presetSubtype="8" fill="hold" nodeType="withEffect">
                                  <p:stCondLst>
                                    <p:cond delay="0"/>
                                  </p:stCondLst>
                                  <p:childTnLst>
                                    <p:set>
                                      <p:cBhvr>
                                        <p:cTn id="67" dur="1" fill="hold">
                                          <p:stCondLst>
                                            <p:cond delay="0"/>
                                          </p:stCondLst>
                                        </p:cTn>
                                        <p:tgtEl>
                                          <p:spTgt spid="303"/>
                                        </p:tgtEl>
                                        <p:attrNameLst>
                                          <p:attrName>style.visibility</p:attrName>
                                        </p:attrNameLst>
                                      </p:cBhvr>
                                      <p:to>
                                        <p:strVal val="visible"/>
                                      </p:to>
                                    </p:set>
                                    <p:animEffect transition="in" filter="wipe(left)">
                                      <p:cBhvr>
                                        <p:cTn id="68" dur="500"/>
                                        <p:tgtEl>
                                          <p:spTgt spid="303"/>
                                        </p:tgtEl>
                                      </p:cBhvr>
                                    </p:animEffect>
                                  </p:childTnLst>
                                </p:cTn>
                              </p:par>
                              <p:par>
                                <p:cTn id="69" presetID="22" presetClass="entr" presetSubtype="8" fill="hold" nodeType="withEffect">
                                  <p:stCondLst>
                                    <p:cond delay="0"/>
                                  </p:stCondLst>
                                  <p:childTnLst>
                                    <p:set>
                                      <p:cBhvr>
                                        <p:cTn id="70" dur="1" fill="hold">
                                          <p:stCondLst>
                                            <p:cond delay="0"/>
                                          </p:stCondLst>
                                        </p:cTn>
                                        <p:tgtEl>
                                          <p:spTgt spid="304"/>
                                        </p:tgtEl>
                                        <p:attrNameLst>
                                          <p:attrName>style.visibility</p:attrName>
                                        </p:attrNameLst>
                                      </p:cBhvr>
                                      <p:to>
                                        <p:strVal val="visible"/>
                                      </p:to>
                                    </p:set>
                                    <p:animEffect transition="in" filter="wipe(left)">
                                      <p:cBhvr>
                                        <p:cTn id="71" dur="500"/>
                                        <p:tgtEl>
                                          <p:spTgt spid="304"/>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1" nodeType="clickEffect">
                                  <p:stCondLst>
                                    <p:cond delay="0"/>
                                  </p:stCondLst>
                                  <p:childTnLst>
                                    <p:set>
                                      <p:cBhvr>
                                        <p:cTn id="75" dur="1" fill="hold">
                                          <p:stCondLst>
                                            <p:cond delay="0"/>
                                          </p:stCondLst>
                                        </p:cTn>
                                        <p:tgtEl>
                                          <p:spTgt spid="5"/>
                                        </p:tgtEl>
                                        <p:attrNameLst>
                                          <p:attrName>style.visibility</p:attrName>
                                        </p:attrNameLst>
                                      </p:cBhvr>
                                      <p:to>
                                        <p:strVal val="visible"/>
                                      </p:to>
                                    </p:set>
                                    <p:animEffect transition="in" filter="fade">
                                      <p:cBhvr>
                                        <p:cTn id="76" dur="500"/>
                                        <p:tgtEl>
                                          <p:spTgt spid="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33"/>
                                        </p:tgtEl>
                                        <p:attrNameLst>
                                          <p:attrName>style.visibility</p:attrName>
                                        </p:attrNameLst>
                                      </p:cBhvr>
                                      <p:to>
                                        <p:strVal val="visible"/>
                                      </p:to>
                                    </p:set>
                                    <p:animEffect transition="in" filter="fade">
                                      <p:cBhvr>
                                        <p:cTn id="79" dur="500"/>
                                        <p:tgtEl>
                                          <p:spTgt spid="333"/>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19"/>
                                        </p:tgtEl>
                                        <p:attrNameLst>
                                          <p:attrName>style.visibility</p:attrName>
                                        </p:attrNameLst>
                                      </p:cBhvr>
                                      <p:to>
                                        <p:strVal val="visible"/>
                                      </p:to>
                                    </p:set>
                                    <p:animEffect transition="in" filter="fade">
                                      <p:cBhvr>
                                        <p:cTn id="82" dur="500"/>
                                        <p:tgtEl>
                                          <p:spTgt spid="319"/>
                                        </p:tgtEl>
                                      </p:cBhvr>
                                    </p:animEffect>
                                  </p:childTnLst>
                                </p:cTn>
                              </p:par>
                            </p:childTnLst>
                          </p:cTn>
                        </p:par>
                        <p:par>
                          <p:cTn id="83" fill="hold">
                            <p:stCondLst>
                              <p:cond delay="500"/>
                            </p:stCondLst>
                            <p:childTnLst>
                              <p:par>
                                <p:cTn id="84" presetID="22" presetClass="entr" presetSubtype="8" fill="hold" nodeType="afterEffect">
                                  <p:stCondLst>
                                    <p:cond delay="0"/>
                                  </p:stCondLst>
                                  <p:childTnLst>
                                    <p:set>
                                      <p:cBhvr>
                                        <p:cTn id="85" dur="1" fill="hold">
                                          <p:stCondLst>
                                            <p:cond delay="0"/>
                                          </p:stCondLst>
                                        </p:cTn>
                                        <p:tgtEl>
                                          <p:spTgt spid="7"/>
                                        </p:tgtEl>
                                        <p:attrNameLst>
                                          <p:attrName>style.visibility</p:attrName>
                                        </p:attrNameLst>
                                      </p:cBhvr>
                                      <p:to>
                                        <p:strVal val="visible"/>
                                      </p:to>
                                    </p:set>
                                    <p:animEffect transition="in" filter="wipe(left)">
                                      <p:cBhvr>
                                        <p:cTn id="86" dur="500"/>
                                        <p:tgtEl>
                                          <p:spTgt spid="7"/>
                                        </p:tgtEl>
                                      </p:cBhvr>
                                    </p:animEffect>
                                  </p:childTnLst>
                                </p:cTn>
                              </p:par>
                            </p:childTnLst>
                          </p:cTn>
                        </p:par>
                        <p:par>
                          <p:cTn id="87" fill="hold">
                            <p:stCondLst>
                              <p:cond delay="1000"/>
                            </p:stCondLst>
                            <p:childTnLst>
                              <p:par>
                                <p:cTn id="88" presetID="10" presetClass="entr" presetSubtype="0" fill="hold" grpId="0" nodeType="afterEffect">
                                  <p:stCondLst>
                                    <p:cond delay="0"/>
                                  </p:stCondLst>
                                  <p:childTnLst>
                                    <p:set>
                                      <p:cBhvr>
                                        <p:cTn id="89" dur="1" fill="hold">
                                          <p:stCondLst>
                                            <p:cond delay="0"/>
                                          </p:stCondLst>
                                        </p:cTn>
                                        <p:tgtEl>
                                          <p:spTgt spid="730"/>
                                        </p:tgtEl>
                                        <p:attrNameLst>
                                          <p:attrName>style.visibility</p:attrName>
                                        </p:attrNameLst>
                                      </p:cBhvr>
                                      <p:to>
                                        <p:strVal val="visible"/>
                                      </p:to>
                                    </p:set>
                                    <p:animEffect transition="in" filter="fade">
                                      <p:cBhvr>
                                        <p:cTn id="90" dur="500"/>
                                        <p:tgtEl>
                                          <p:spTgt spid="730"/>
                                        </p:tgtEl>
                                      </p:cBhvr>
                                    </p:animEffect>
                                  </p:childTnLst>
                                </p:cTn>
                              </p:par>
                            </p:childTnLst>
                          </p:cTn>
                        </p:par>
                        <p:par>
                          <p:cTn id="91" fill="hold">
                            <p:stCondLst>
                              <p:cond delay="1500"/>
                            </p:stCondLst>
                            <p:childTnLst>
                              <p:par>
                                <p:cTn id="92" presetID="42" presetClass="path" presetSubtype="0" accel="50000" decel="50000" fill="hold" grpId="1" nodeType="afterEffect">
                                  <p:stCondLst>
                                    <p:cond delay="0"/>
                                  </p:stCondLst>
                                  <p:childTnLst>
                                    <p:animMotion origin="layout" path="M -4.58333E-6 3.33333E-6 L -4.58333E-6 0.47291 " pathEditMode="relative" rAng="0" ptsTypes="AA">
                                      <p:cBhvr>
                                        <p:cTn id="93" dur="2000" fill="hold"/>
                                        <p:tgtEl>
                                          <p:spTgt spid="730"/>
                                        </p:tgtEl>
                                        <p:attrNameLst>
                                          <p:attrName>ppt_x</p:attrName>
                                          <p:attrName>ppt_y</p:attrName>
                                        </p:attrNameLst>
                                      </p:cBhvr>
                                      <p:rCtr x="0" y="23634"/>
                                    </p:animMotion>
                                  </p:childTnLst>
                                </p:cTn>
                              </p:par>
                              <p:par>
                                <p:cTn id="94" presetID="10" presetClass="entr" presetSubtype="0" fill="hold" grpId="0" nodeType="withEffect">
                                  <p:stCondLst>
                                    <p:cond delay="0"/>
                                  </p:stCondLst>
                                  <p:childTnLst>
                                    <p:set>
                                      <p:cBhvr>
                                        <p:cTn id="95" dur="1" fill="hold">
                                          <p:stCondLst>
                                            <p:cond delay="0"/>
                                          </p:stCondLst>
                                        </p:cTn>
                                        <p:tgtEl>
                                          <p:spTgt spid="322"/>
                                        </p:tgtEl>
                                        <p:attrNameLst>
                                          <p:attrName>style.visibility</p:attrName>
                                        </p:attrNameLst>
                                      </p:cBhvr>
                                      <p:to>
                                        <p:strVal val="visible"/>
                                      </p:to>
                                    </p:set>
                                    <p:animEffect transition="in" filter="fade">
                                      <p:cBhvr>
                                        <p:cTn id="96" dur="500"/>
                                        <p:tgtEl>
                                          <p:spTgt spid="32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xit" presetSubtype="8" fill="hold" nodeType="clickEffect">
                                  <p:stCondLst>
                                    <p:cond delay="0"/>
                                  </p:stCondLst>
                                  <p:childTnLst>
                                    <p:animEffect transition="out" filter="wipe(left)">
                                      <p:cBhvr>
                                        <p:cTn id="100" dur="500"/>
                                        <p:tgtEl>
                                          <p:spTgt spid="7"/>
                                        </p:tgtEl>
                                      </p:cBhvr>
                                    </p:animEffect>
                                    <p:set>
                                      <p:cBhvr>
                                        <p:cTn id="101" dur="1" fill="hold">
                                          <p:stCondLst>
                                            <p:cond delay="499"/>
                                          </p:stCondLst>
                                        </p:cTn>
                                        <p:tgtEl>
                                          <p:spTgt spid="7"/>
                                        </p:tgtEl>
                                        <p:attrNameLst>
                                          <p:attrName>style.visibility</p:attrName>
                                        </p:attrNameLst>
                                      </p:cBhvr>
                                      <p:to>
                                        <p:strVal val="hidden"/>
                                      </p:to>
                                    </p:set>
                                  </p:childTnLst>
                                </p:cTn>
                              </p:par>
                            </p:childTnLst>
                          </p:cTn>
                        </p:par>
                        <p:par>
                          <p:cTn id="102" fill="hold">
                            <p:stCondLst>
                              <p:cond delay="500"/>
                            </p:stCondLst>
                            <p:childTnLst>
                              <p:par>
                                <p:cTn id="103" presetID="22" presetClass="entr" presetSubtype="4" fill="hold" nodeType="afterEffect">
                                  <p:stCondLst>
                                    <p:cond delay="0"/>
                                  </p:stCondLst>
                                  <p:childTnLst>
                                    <p:set>
                                      <p:cBhvr>
                                        <p:cTn id="104" dur="1" fill="hold">
                                          <p:stCondLst>
                                            <p:cond delay="0"/>
                                          </p:stCondLst>
                                        </p:cTn>
                                        <p:tgtEl>
                                          <p:spTgt spid="734"/>
                                        </p:tgtEl>
                                        <p:attrNameLst>
                                          <p:attrName>style.visibility</p:attrName>
                                        </p:attrNameLst>
                                      </p:cBhvr>
                                      <p:to>
                                        <p:strVal val="visible"/>
                                      </p:to>
                                    </p:set>
                                    <p:animEffect transition="in" filter="wipe(down)">
                                      <p:cBhvr>
                                        <p:cTn id="105" dur="500"/>
                                        <p:tgtEl>
                                          <p:spTgt spid="734"/>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24"/>
                                        </p:tgtEl>
                                        <p:attrNameLst>
                                          <p:attrName>style.visibility</p:attrName>
                                        </p:attrNameLst>
                                      </p:cBhvr>
                                      <p:to>
                                        <p:strVal val="visible"/>
                                      </p:to>
                                    </p:set>
                                    <p:animEffect transition="in" filter="fade">
                                      <p:cBhvr>
                                        <p:cTn id="108" dur="500"/>
                                        <p:tgtEl>
                                          <p:spTgt spid="324"/>
                                        </p:tgtEl>
                                      </p:cBhvr>
                                    </p:animEffect>
                                  </p:childTnLst>
                                </p:cTn>
                              </p:par>
                              <p:par>
                                <p:cTn id="109" presetID="22" presetClass="entr" presetSubtype="4" fill="hold" nodeType="withEffect">
                                  <p:stCondLst>
                                    <p:cond delay="0"/>
                                  </p:stCondLst>
                                  <p:childTnLst>
                                    <p:set>
                                      <p:cBhvr>
                                        <p:cTn id="110" dur="1" fill="hold">
                                          <p:stCondLst>
                                            <p:cond delay="0"/>
                                          </p:stCondLst>
                                        </p:cTn>
                                        <p:tgtEl>
                                          <p:spTgt spid="737"/>
                                        </p:tgtEl>
                                        <p:attrNameLst>
                                          <p:attrName>style.visibility</p:attrName>
                                        </p:attrNameLst>
                                      </p:cBhvr>
                                      <p:to>
                                        <p:strVal val="visible"/>
                                      </p:to>
                                    </p:set>
                                    <p:animEffect transition="in" filter="wipe(down)">
                                      <p:cBhvr>
                                        <p:cTn id="111" dur="500"/>
                                        <p:tgtEl>
                                          <p:spTgt spid="737"/>
                                        </p:tgtEl>
                                      </p:cBhvr>
                                    </p:animEffect>
                                  </p:childTnLst>
                                </p:cTn>
                              </p:par>
                              <p:par>
                                <p:cTn id="112" presetID="42" presetClass="path" presetSubtype="0" accel="50000" decel="50000" fill="hold" grpId="0" nodeType="withEffect">
                                  <p:stCondLst>
                                    <p:cond delay="0"/>
                                  </p:stCondLst>
                                  <p:childTnLst>
                                    <p:animMotion origin="layout" path="M 4.16667E-6 3.7037E-7 L 0.26718 -0.24954 " pathEditMode="relative" rAng="0" ptsTypes="AA">
                                      <p:cBhvr>
                                        <p:cTn id="113" dur="2000" fill="hold"/>
                                        <p:tgtEl>
                                          <p:spTgt spid="731"/>
                                        </p:tgtEl>
                                        <p:attrNameLst>
                                          <p:attrName>ppt_x</p:attrName>
                                          <p:attrName>ppt_y</p:attrName>
                                        </p:attrNameLst>
                                      </p:cBhvr>
                                      <p:rCtr x="13359" y="-12477"/>
                                    </p:animMotion>
                                  </p:childTnLst>
                                </p:cTn>
                              </p:par>
                              <p:par>
                                <p:cTn id="114" presetID="10" presetClass="entr" presetSubtype="0" fill="hold" nodeType="withEffect">
                                  <p:stCondLst>
                                    <p:cond delay="2000"/>
                                  </p:stCondLst>
                                  <p:childTnLst>
                                    <p:set>
                                      <p:cBhvr>
                                        <p:cTn id="115" dur="1" fill="hold">
                                          <p:stCondLst>
                                            <p:cond delay="0"/>
                                          </p:stCondLst>
                                        </p:cTn>
                                        <p:tgtEl>
                                          <p:spTgt spid="1599"/>
                                        </p:tgtEl>
                                        <p:attrNameLst>
                                          <p:attrName>style.visibility</p:attrName>
                                        </p:attrNameLst>
                                      </p:cBhvr>
                                      <p:to>
                                        <p:strVal val="visible"/>
                                      </p:to>
                                    </p:set>
                                    <p:animEffect transition="in" filter="fade">
                                      <p:cBhvr>
                                        <p:cTn id="116" dur="500"/>
                                        <p:tgtEl>
                                          <p:spTgt spid="1599"/>
                                        </p:tgtEl>
                                      </p:cBhvr>
                                    </p:animEffect>
                                  </p:childTnLst>
                                </p:cTn>
                              </p:par>
                              <p:par>
                                <p:cTn id="117" presetID="10" presetClass="entr" presetSubtype="0" fill="hold" nodeType="withEffect">
                                  <p:stCondLst>
                                    <p:cond delay="2300"/>
                                  </p:stCondLst>
                                  <p:childTnLst>
                                    <p:set>
                                      <p:cBhvr>
                                        <p:cTn id="118" dur="1" fill="hold">
                                          <p:stCondLst>
                                            <p:cond delay="0"/>
                                          </p:stCondLst>
                                        </p:cTn>
                                        <p:tgtEl>
                                          <p:spTgt spid="1653"/>
                                        </p:tgtEl>
                                        <p:attrNameLst>
                                          <p:attrName>style.visibility</p:attrName>
                                        </p:attrNameLst>
                                      </p:cBhvr>
                                      <p:to>
                                        <p:strVal val="visible"/>
                                      </p:to>
                                    </p:set>
                                    <p:animEffect transition="in" filter="fade">
                                      <p:cBhvr>
                                        <p:cTn id="119" dur="500"/>
                                        <p:tgtEl>
                                          <p:spTgt spid="1653"/>
                                        </p:tgtEl>
                                      </p:cBhvr>
                                    </p:animEffect>
                                  </p:childTnLst>
                                </p:cTn>
                              </p:par>
                              <p:par>
                                <p:cTn id="120" presetID="10" presetClass="entr" presetSubtype="0" fill="hold" nodeType="withEffect">
                                  <p:stCondLst>
                                    <p:cond delay="2600"/>
                                  </p:stCondLst>
                                  <p:childTnLst>
                                    <p:set>
                                      <p:cBhvr>
                                        <p:cTn id="121" dur="1" fill="hold">
                                          <p:stCondLst>
                                            <p:cond delay="0"/>
                                          </p:stCondLst>
                                        </p:cTn>
                                        <p:tgtEl>
                                          <p:spTgt spid="1509"/>
                                        </p:tgtEl>
                                        <p:attrNameLst>
                                          <p:attrName>style.visibility</p:attrName>
                                        </p:attrNameLst>
                                      </p:cBhvr>
                                      <p:to>
                                        <p:strVal val="visible"/>
                                      </p:to>
                                    </p:set>
                                    <p:animEffect transition="in" filter="fade">
                                      <p:cBhvr>
                                        <p:cTn id="122" dur="500"/>
                                        <p:tgtEl>
                                          <p:spTgt spid="1509"/>
                                        </p:tgtEl>
                                      </p:cBhvr>
                                    </p:animEffect>
                                  </p:childTnLst>
                                </p:cTn>
                              </p:par>
                              <p:par>
                                <p:cTn id="123" presetID="42" presetClass="path" presetSubtype="0" accel="50000" decel="50000" fill="hold" grpId="0" nodeType="withEffect">
                                  <p:stCondLst>
                                    <p:cond delay="400"/>
                                  </p:stCondLst>
                                  <p:childTnLst>
                                    <p:animMotion origin="layout" path="M 4.16667E-6 3.7037E-7 L 0.30403 -0.24907 " pathEditMode="relative" rAng="0" ptsTypes="AA">
                                      <p:cBhvr>
                                        <p:cTn id="124" dur="2000" fill="hold"/>
                                        <p:tgtEl>
                                          <p:spTgt spid="732"/>
                                        </p:tgtEl>
                                        <p:attrNameLst>
                                          <p:attrName>ppt_x</p:attrName>
                                          <p:attrName>ppt_y</p:attrName>
                                        </p:attrNameLst>
                                      </p:cBhvr>
                                      <p:rCtr x="15195" y="-12454"/>
                                    </p:animMotion>
                                  </p:childTnLst>
                                </p:cTn>
                              </p:par>
                              <p:par>
                                <p:cTn id="125" presetID="10" presetClass="entr" presetSubtype="0" fill="hold" nodeType="withEffect">
                                  <p:stCondLst>
                                    <p:cond delay="2400"/>
                                  </p:stCondLst>
                                  <p:childTnLst>
                                    <p:set>
                                      <p:cBhvr>
                                        <p:cTn id="126" dur="1" fill="hold">
                                          <p:stCondLst>
                                            <p:cond delay="0"/>
                                          </p:stCondLst>
                                        </p:cTn>
                                        <p:tgtEl>
                                          <p:spTgt spid="1527"/>
                                        </p:tgtEl>
                                        <p:attrNameLst>
                                          <p:attrName>style.visibility</p:attrName>
                                        </p:attrNameLst>
                                      </p:cBhvr>
                                      <p:to>
                                        <p:strVal val="visible"/>
                                      </p:to>
                                    </p:set>
                                    <p:animEffect transition="in" filter="fade">
                                      <p:cBhvr>
                                        <p:cTn id="127" dur="500"/>
                                        <p:tgtEl>
                                          <p:spTgt spid="1527"/>
                                        </p:tgtEl>
                                      </p:cBhvr>
                                    </p:animEffect>
                                  </p:childTnLst>
                                </p:cTn>
                              </p:par>
                              <p:par>
                                <p:cTn id="128" presetID="42" presetClass="path" presetSubtype="0" accel="50000" decel="50000" fill="hold" grpId="0" nodeType="withEffect">
                                  <p:stCondLst>
                                    <p:cond delay="1000"/>
                                  </p:stCondLst>
                                  <p:childTnLst>
                                    <p:animMotion origin="layout" path="M 4.16667E-6 3.7037E-7 L 0.26601 -0.21528 " pathEditMode="relative" rAng="0" ptsTypes="AA">
                                      <p:cBhvr>
                                        <p:cTn id="129" dur="2000" fill="hold"/>
                                        <p:tgtEl>
                                          <p:spTgt spid="733"/>
                                        </p:tgtEl>
                                        <p:attrNameLst>
                                          <p:attrName>ppt_x</p:attrName>
                                          <p:attrName>ppt_y</p:attrName>
                                        </p:attrNameLst>
                                      </p:cBhvr>
                                      <p:rCtr x="13294" y="-10764"/>
                                    </p:animMotion>
                                  </p:childTnLst>
                                </p:cTn>
                              </p:par>
                              <p:par>
                                <p:cTn id="130" presetID="10" presetClass="entr" presetSubtype="0" fill="hold" nodeType="withEffect">
                                  <p:stCondLst>
                                    <p:cond delay="3000"/>
                                  </p:stCondLst>
                                  <p:childTnLst>
                                    <p:set>
                                      <p:cBhvr>
                                        <p:cTn id="131" dur="1" fill="hold">
                                          <p:stCondLst>
                                            <p:cond delay="0"/>
                                          </p:stCondLst>
                                        </p:cTn>
                                        <p:tgtEl>
                                          <p:spTgt spid="1563"/>
                                        </p:tgtEl>
                                        <p:attrNameLst>
                                          <p:attrName>style.visibility</p:attrName>
                                        </p:attrNameLst>
                                      </p:cBhvr>
                                      <p:to>
                                        <p:strVal val="visible"/>
                                      </p:to>
                                    </p:set>
                                    <p:animEffect transition="in" filter="fade">
                                      <p:cBhvr>
                                        <p:cTn id="132" dur="500"/>
                                        <p:tgtEl>
                                          <p:spTgt spid="1563"/>
                                        </p:tgtEl>
                                      </p:cBhvr>
                                    </p:animEffect>
                                  </p:childTnLst>
                                </p:cTn>
                              </p:par>
                              <p:par>
                                <p:cTn id="133" presetID="10" presetClass="entr" presetSubtype="0" fill="hold" nodeType="withEffect">
                                  <p:stCondLst>
                                    <p:cond delay="3200"/>
                                  </p:stCondLst>
                                  <p:childTnLst>
                                    <p:set>
                                      <p:cBhvr>
                                        <p:cTn id="134" dur="1" fill="hold">
                                          <p:stCondLst>
                                            <p:cond delay="0"/>
                                          </p:stCondLst>
                                        </p:cTn>
                                        <p:tgtEl>
                                          <p:spTgt spid="465"/>
                                        </p:tgtEl>
                                        <p:attrNameLst>
                                          <p:attrName>style.visibility</p:attrName>
                                        </p:attrNameLst>
                                      </p:cBhvr>
                                      <p:to>
                                        <p:strVal val="visible"/>
                                      </p:to>
                                    </p:set>
                                    <p:animEffect transition="in" filter="fade">
                                      <p:cBhvr>
                                        <p:cTn id="135" dur="500"/>
                                        <p:tgtEl>
                                          <p:spTgt spid="465"/>
                                        </p:tgtEl>
                                      </p:cBhvr>
                                    </p:animEffect>
                                  </p:childTnLst>
                                </p:cTn>
                              </p:par>
                              <p:par>
                                <p:cTn id="136" presetID="42" presetClass="path" presetSubtype="0" accel="50000" decel="50000" fill="hold" grpId="0" nodeType="withEffect">
                                  <p:stCondLst>
                                    <p:cond delay="400"/>
                                  </p:stCondLst>
                                  <p:childTnLst>
                                    <p:animMotion origin="layout" path="M 4.16667E-6 3.7037E-7 L 0.2664 -0.00139 " pathEditMode="relative" rAng="0" ptsTypes="AA">
                                      <p:cBhvr>
                                        <p:cTn id="137" dur="2000" fill="hold"/>
                                        <p:tgtEl>
                                          <p:spTgt spid="740"/>
                                        </p:tgtEl>
                                        <p:attrNameLst>
                                          <p:attrName>ppt_x</p:attrName>
                                          <p:attrName>ppt_y</p:attrName>
                                        </p:attrNameLst>
                                      </p:cBhvr>
                                      <p:rCtr x="13320" y="-69"/>
                                    </p:animMotion>
                                  </p:childTnLst>
                                </p:cTn>
                              </p:par>
                              <p:par>
                                <p:cTn id="138" presetID="10" presetClass="entr" presetSubtype="0" fill="hold" nodeType="withEffect">
                                  <p:stCondLst>
                                    <p:cond delay="2200"/>
                                  </p:stCondLst>
                                  <p:childTnLst>
                                    <p:set>
                                      <p:cBhvr>
                                        <p:cTn id="139" dur="1" fill="hold">
                                          <p:stCondLst>
                                            <p:cond delay="0"/>
                                          </p:stCondLst>
                                        </p:cTn>
                                        <p:tgtEl>
                                          <p:spTgt spid="488"/>
                                        </p:tgtEl>
                                        <p:attrNameLst>
                                          <p:attrName>style.visibility</p:attrName>
                                        </p:attrNameLst>
                                      </p:cBhvr>
                                      <p:to>
                                        <p:strVal val="visible"/>
                                      </p:to>
                                    </p:set>
                                    <p:animEffect transition="in" filter="fade">
                                      <p:cBhvr>
                                        <p:cTn id="140" dur="500"/>
                                        <p:tgtEl>
                                          <p:spTgt spid="488"/>
                                        </p:tgtEl>
                                      </p:cBhvr>
                                    </p:animEffect>
                                  </p:childTnLst>
                                </p:cTn>
                              </p:par>
                              <p:par>
                                <p:cTn id="141" presetID="10" presetClass="entr" presetSubtype="0" fill="hold" nodeType="withEffect">
                                  <p:stCondLst>
                                    <p:cond delay="2500"/>
                                  </p:stCondLst>
                                  <p:childTnLst>
                                    <p:set>
                                      <p:cBhvr>
                                        <p:cTn id="142" dur="1" fill="hold">
                                          <p:stCondLst>
                                            <p:cond delay="0"/>
                                          </p:stCondLst>
                                        </p:cTn>
                                        <p:tgtEl>
                                          <p:spTgt spid="542"/>
                                        </p:tgtEl>
                                        <p:attrNameLst>
                                          <p:attrName>style.visibility</p:attrName>
                                        </p:attrNameLst>
                                      </p:cBhvr>
                                      <p:to>
                                        <p:strVal val="visible"/>
                                      </p:to>
                                    </p:set>
                                    <p:animEffect transition="in" filter="fade">
                                      <p:cBhvr>
                                        <p:cTn id="143" dur="500"/>
                                        <p:tgtEl>
                                          <p:spTgt spid="542"/>
                                        </p:tgtEl>
                                      </p:cBhvr>
                                    </p:animEffect>
                                  </p:childTnLst>
                                </p:cTn>
                              </p:par>
                              <p:par>
                                <p:cTn id="144" presetID="42" presetClass="path" presetSubtype="0" accel="50000" decel="50000" fill="hold" grpId="0" nodeType="withEffect">
                                  <p:stCondLst>
                                    <p:cond delay="1000"/>
                                  </p:stCondLst>
                                  <p:childTnLst>
                                    <p:animMotion origin="layout" path="M 4.16667E-6 3.7037E-7 L 0.26601 0.03194 " pathEditMode="relative" rAng="0" ptsTypes="AA">
                                      <p:cBhvr>
                                        <p:cTn id="145" dur="2000" fill="hold"/>
                                        <p:tgtEl>
                                          <p:spTgt spid="741"/>
                                        </p:tgtEl>
                                        <p:attrNameLst>
                                          <p:attrName>ppt_x</p:attrName>
                                          <p:attrName>ppt_y</p:attrName>
                                        </p:attrNameLst>
                                      </p:cBhvr>
                                      <p:rCtr x="13294" y="1597"/>
                                    </p:animMotion>
                                  </p:childTnLst>
                                </p:cTn>
                              </p:par>
                              <p:par>
                                <p:cTn id="146" presetID="10" presetClass="entr" presetSubtype="0" fill="hold" nodeType="withEffect">
                                  <p:stCondLst>
                                    <p:cond delay="3000"/>
                                  </p:stCondLst>
                                  <p:childTnLst>
                                    <p:set>
                                      <p:cBhvr>
                                        <p:cTn id="147" dur="1" fill="hold">
                                          <p:stCondLst>
                                            <p:cond delay="0"/>
                                          </p:stCondLst>
                                        </p:cTn>
                                        <p:tgtEl>
                                          <p:spTgt spid="506"/>
                                        </p:tgtEl>
                                        <p:attrNameLst>
                                          <p:attrName>style.visibility</p:attrName>
                                        </p:attrNameLst>
                                      </p:cBhvr>
                                      <p:to>
                                        <p:strVal val="visible"/>
                                      </p:to>
                                    </p:set>
                                    <p:animEffect transition="in" filter="fade">
                                      <p:cBhvr>
                                        <p:cTn id="148" dur="500"/>
                                        <p:tgtEl>
                                          <p:spTgt spid="506"/>
                                        </p:tgtEl>
                                      </p:cBhvr>
                                    </p:animEffect>
                                  </p:childTnLst>
                                </p:cTn>
                              </p:par>
                              <p:par>
                                <p:cTn id="149" presetID="10" presetClass="entr" presetSubtype="0" fill="hold" nodeType="withEffect">
                                  <p:stCondLst>
                                    <p:cond delay="3100"/>
                                  </p:stCondLst>
                                  <p:childTnLst>
                                    <p:set>
                                      <p:cBhvr>
                                        <p:cTn id="150" dur="1" fill="hold">
                                          <p:stCondLst>
                                            <p:cond delay="0"/>
                                          </p:stCondLst>
                                        </p:cTn>
                                        <p:tgtEl>
                                          <p:spTgt spid="578"/>
                                        </p:tgtEl>
                                        <p:attrNameLst>
                                          <p:attrName>style.visibility</p:attrName>
                                        </p:attrNameLst>
                                      </p:cBhvr>
                                      <p:to>
                                        <p:strVal val="visible"/>
                                      </p:to>
                                    </p:set>
                                    <p:animEffect transition="in" filter="fade">
                                      <p:cBhvr>
                                        <p:cTn id="151" dur="500"/>
                                        <p:tgtEl>
                                          <p:spTgt spid="578"/>
                                        </p:tgtEl>
                                      </p:cBhvr>
                                    </p:animEffect>
                                  </p:childTnLst>
                                </p:cTn>
                              </p:par>
                            </p:childTnLst>
                          </p:cTn>
                        </p:par>
                      </p:childTnLst>
                    </p:cTn>
                  </p:par>
                  <p:par>
                    <p:cTn id="152" fill="hold">
                      <p:stCondLst>
                        <p:cond delay="indefinite"/>
                      </p:stCondLst>
                      <p:childTnLst>
                        <p:par>
                          <p:cTn id="153" fill="hold">
                            <p:stCondLst>
                              <p:cond delay="0"/>
                            </p:stCondLst>
                            <p:childTnLst>
                              <p:par>
                                <p:cTn id="154" presetID="22" presetClass="exit" presetSubtype="4" fill="hold" nodeType="clickEffect">
                                  <p:stCondLst>
                                    <p:cond delay="0"/>
                                  </p:stCondLst>
                                  <p:childTnLst>
                                    <p:animEffect transition="out" filter="wipe(down)">
                                      <p:cBhvr>
                                        <p:cTn id="155" dur="500"/>
                                        <p:tgtEl>
                                          <p:spTgt spid="734"/>
                                        </p:tgtEl>
                                      </p:cBhvr>
                                    </p:animEffect>
                                    <p:set>
                                      <p:cBhvr>
                                        <p:cTn id="156" dur="1" fill="hold">
                                          <p:stCondLst>
                                            <p:cond delay="499"/>
                                          </p:stCondLst>
                                        </p:cTn>
                                        <p:tgtEl>
                                          <p:spTgt spid="734"/>
                                        </p:tgtEl>
                                        <p:attrNameLst>
                                          <p:attrName>style.visibility</p:attrName>
                                        </p:attrNameLst>
                                      </p:cBhvr>
                                      <p:to>
                                        <p:strVal val="hidden"/>
                                      </p:to>
                                    </p:set>
                                  </p:childTnLst>
                                </p:cTn>
                              </p:par>
                              <p:par>
                                <p:cTn id="157" presetID="22" presetClass="exit" presetSubtype="4" fill="hold" nodeType="withEffect">
                                  <p:stCondLst>
                                    <p:cond delay="0"/>
                                  </p:stCondLst>
                                  <p:childTnLst>
                                    <p:animEffect transition="out" filter="wipe(down)">
                                      <p:cBhvr>
                                        <p:cTn id="158" dur="500"/>
                                        <p:tgtEl>
                                          <p:spTgt spid="737"/>
                                        </p:tgtEl>
                                      </p:cBhvr>
                                    </p:animEffect>
                                    <p:set>
                                      <p:cBhvr>
                                        <p:cTn id="159" dur="1" fill="hold">
                                          <p:stCondLst>
                                            <p:cond delay="499"/>
                                          </p:stCondLst>
                                        </p:cTn>
                                        <p:tgtEl>
                                          <p:spTgt spid="737"/>
                                        </p:tgtEl>
                                        <p:attrNameLst>
                                          <p:attrName>style.visibility</p:attrName>
                                        </p:attrNameLst>
                                      </p:cBhvr>
                                      <p:to>
                                        <p:strVal val="hidden"/>
                                      </p:to>
                                    </p:set>
                                  </p:childTnLst>
                                </p:cTn>
                              </p:par>
                              <p:par>
                                <p:cTn id="160" presetID="10" presetClass="exit" presetSubtype="0" fill="hold" grpId="0" nodeType="withEffect">
                                  <p:stCondLst>
                                    <p:cond delay="0"/>
                                  </p:stCondLst>
                                  <p:childTnLst>
                                    <p:animEffect transition="out" filter="fade">
                                      <p:cBhvr>
                                        <p:cTn id="161" dur="500"/>
                                        <p:tgtEl>
                                          <p:spTgt spid="5"/>
                                        </p:tgtEl>
                                      </p:cBhvr>
                                    </p:animEffect>
                                    <p:set>
                                      <p:cBhvr>
                                        <p:cTn id="162" dur="1" fill="hold">
                                          <p:stCondLst>
                                            <p:cond delay="499"/>
                                          </p:stCondLst>
                                        </p:cTn>
                                        <p:tgtEl>
                                          <p:spTgt spid="5"/>
                                        </p:tgtEl>
                                        <p:attrNameLst>
                                          <p:attrName>style.visibility</p:attrName>
                                        </p:attrNameLst>
                                      </p:cBhvr>
                                      <p:to>
                                        <p:strVal val="hidden"/>
                                      </p:to>
                                    </p:set>
                                  </p:childTnLst>
                                </p:cTn>
                              </p:par>
                              <p:par>
                                <p:cTn id="163" presetID="10" presetClass="exit" presetSubtype="0" fill="hold" grpId="1" nodeType="withEffect">
                                  <p:stCondLst>
                                    <p:cond delay="0"/>
                                  </p:stCondLst>
                                  <p:childTnLst>
                                    <p:animEffect transition="out" filter="fade">
                                      <p:cBhvr>
                                        <p:cTn id="164" dur="500"/>
                                        <p:tgtEl>
                                          <p:spTgt spid="319"/>
                                        </p:tgtEl>
                                      </p:cBhvr>
                                    </p:animEffect>
                                    <p:set>
                                      <p:cBhvr>
                                        <p:cTn id="165" dur="1" fill="hold">
                                          <p:stCondLst>
                                            <p:cond delay="499"/>
                                          </p:stCondLst>
                                        </p:cTn>
                                        <p:tgtEl>
                                          <p:spTgt spid="319"/>
                                        </p:tgtEl>
                                        <p:attrNameLst>
                                          <p:attrName>style.visibility</p:attrName>
                                        </p:attrNameLst>
                                      </p:cBhvr>
                                      <p:to>
                                        <p:strVal val="hidden"/>
                                      </p:to>
                                    </p:set>
                                  </p:childTnLst>
                                </p:cTn>
                              </p:par>
                              <p:par>
                                <p:cTn id="166" presetID="10" presetClass="exit" presetSubtype="0" fill="hold" grpId="1" nodeType="withEffect">
                                  <p:stCondLst>
                                    <p:cond delay="0"/>
                                  </p:stCondLst>
                                  <p:childTnLst>
                                    <p:animEffect transition="out" filter="fade">
                                      <p:cBhvr>
                                        <p:cTn id="167" dur="500"/>
                                        <p:tgtEl>
                                          <p:spTgt spid="322"/>
                                        </p:tgtEl>
                                      </p:cBhvr>
                                    </p:animEffect>
                                    <p:set>
                                      <p:cBhvr>
                                        <p:cTn id="168" dur="1" fill="hold">
                                          <p:stCondLst>
                                            <p:cond delay="499"/>
                                          </p:stCondLst>
                                        </p:cTn>
                                        <p:tgtEl>
                                          <p:spTgt spid="322"/>
                                        </p:tgtEl>
                                        <p:attrNameLst>
                                          <p:attrName>style.visibility</p:attrName>
                                        </p:attrNameLst>
                                      </p:cBhvr>
                                      <p:to>
                                        <p:strVal val="hidden"/>
                                      </p:to>
                                    </p:set>
                                  </p:childTnLst>
                                </p:cTn>
                              </p:par>
                              <p:par>
                                <p:cTn id="169" presetID="10" presetClass="exit" presetSubtype="0" fill="hold" grpId="1" nodeType="withEffect">
                                  <p:stCondLst>
                                    <p:cond delay="0"/>
                                  </p:stCondLst>
                                  <p:childTnLst>
                                    <p:animEffect transition="out" filter="fade">
                                      <p:cBhvr>
                                        <p:cTn id="170" dur="500"/>
                                        <p:tgtEl>
                                          <p:spTgt spid="324"/>
                                        </p:tgtEl>
                                      </p:cBhvr>
                                    </p:animEffect>
                                    <p:set>
                                      <p:cBhvr>
                                        <p:cTn id="171" dur="1" fill="hold">
                                          <p:stCondLst>
                                            <p:cond delay="499"/>
                                          </p:stCondLst>
                                        </p:cTn>
                                        <p:tgtEl>
                                          <p:spTgt spid="324"/>
                                        </p:tgtEl>
                                        <p:attrNameLst>
                                          <p:attrName>style.visibility</p:attrName>
                                        </p:attrNameLst>
                                      </p:cBhvr>
                                      <p:to>
                                        <p:strVal val="hidden"/>
                                      </p:to>
                                    </p:set>
                                  </p:childTnLst>
                                </p:cTn>
                              </p:par>
                            </p:childTnLst>
                          </p:cTn>
                        </p:par>
                      </p:childTnLst>
                    </p:cTn>
                  </p:par>
                  <p:par>
                    <p:cTn id="172" fill="hold">
                      <p:stCondLst>
                        <p:cond delay="indefinite"/>
                      </p:stCondLst>
                      <p:childTnLst>
                        <p:par>
                          <p:cTn id="173" fill="hold">
                            <p:stCondLst>
                              <p:cond delay="0"/>
                            </p:stCondLst>
                            <p:childTnLst>
                              <p:par>
                                <p:cTn id="174" presetID="44" presetClass="path" presetSubtype="0" accel="50000" decel="50000" fill="hold" grpId="0" nodeType="clickEffect">
                                  <p:stCondLst>
                                    <p:cond delay="0"/>
                                  </p:stCondLst>
                                  <p:childTnLst>
                                    <p:animMotion origin="layout" path="M -3.125E-6 1.85185E-6 C 0.20196 -0.20834 0.16198 -0.60301 0.6056 -0.62454 C 1.26003 -0.64607 1.35391 -0.04259 1.37683 -0.02917 " pathEditMode="relative" rAng="0" ptsTypes="AAA">
                                      <p:cBhvr>
                                        <p:cTn id="175" dur="8000" fill="hold"/>
                                        <p:tgtEl>
                                          <p:spTgt spid="9"/>
                                        </p:tgtEl>
                                        <p:attrNameLst>
                                          <p:attrName>ppt_x</p:attrName>
                                          <p:attrName>ppt_y</p:attrName>
                                        </p:attrNameLst>
                                      </p:cBhvr>
                                      <p:rCtr x="68841" y="-31273"/>
                                    </p:animMotion>
                                  </p:childTnLst>
                                </p:cTn>
                              </p:par>
                              <p:par>
                                <p:cTn id="176" presetID="10" presetClass="entr" presetSubtype="0" fill="hold" grpId="0" nodeType="withEffect">
                                  <p:stCondLst>
                                    <p:cond delay="0"/>
                                  </p:stCondLst>
                                  <p:childTnLst>
                                    <p:set>
                                      <p:cBhvr>
                                        <p:cTn id="177" dur="1" fill="hold">
                                          <p:stCondLst>
                                            <p:cond delay="0"/>
                                          </p:stCondLst>
                                        </p:cTn>
                                        <p:tgtEl>
                                          <p:spTgt spid="10"/>
                                        </p:tgtEl>
                                        <p:attrNameLst>
                                          <p:attrName>style.visibility</p:attrName>
                                        </p:attrNameLst>
                                      </p:cBhvr>
                                      <p:to>
                                        <p:strVal val="visible"/>
                                      </p:to>
                                    </p:set>
                                    <p:animEffect transition="in" filter="fade">
                                      <p:cBhvr>
                                        <p:cTn id="178" dur="4000"/>
                                        <p:tgtEl>
                                          <p:spTgt spid="10"/>
                                        </p:tgtEl>
                                      </p:cBhvr>
                                    </p:animEffect>
                                  </p:childTnLst>
                                </p:cTn>
                              </p:par>
                              <p:par>
                                <p:cTn id="179" presetID="10" presetClass="entr" presetSubtype="0" fill="hold" grpId="0" nodeType="withEffect">
                                  <p:stCondLst>
                                    <p:cond delay="4000"/>
                                  </p:stCondLst>
                                  <p:childTnLst>
                                    <p:set>
                                      <p:cBhvr>
                                        <p:cTn id="180" dur="1" fill="hold">
                                          <p:stCondLst>
                                            <p:cond delay="0"/>
                                          </p:stCondLst>
                                        </p:cTn>
                                        <p:tgtEl>
                                          <p:spTgt spid="13"/>
                                        </p:tgtEl>
                                        <p:attrNameLst>
                                          <p:attrName>style.visibility</p:attrName>
                                        </p:attrNameLst>
                                      </p:cBhvr>
                                      <p:to>
                                        <p:strVal val="visible"/>
                                      </p:to>
                                    </p:set>
                                    <p:animEffect transition="in" filter="fade">
                                      <p:cBhvr>
                                        <p:cTn id="181" dur="500"/>
                                        <p:tgtEl>
                                          <p:spTgt spid="13"/>
                                        </p:tgtEl>
                                      </p:cBhvr>
                                    </p:animEffect>
                                  </p:childTnLst>
                                </p:cTn>
                              </p:par>
                              <p:par>
                                <p:cTn id="182" presetID="10" presetClass="entr" presetSubtype="0" fill="hold" grpId="0" nodeType="withEffect">
                                  <p:stCondLst>
                                    <p:cond delay="4200"/>
                                  </p:stCondLst>
                                  <p:childTnLst>
                                    <p:set>
                                      <p:cBhvr>
                                        <p:cTn id="183" dur="1" fill="hold">
                                          <p:stCondLst>
                                            <p:cond delay="0"/>
                                          </p:stCondLst>
                                        </p:cTn>
                                        <p:tgtEl>
                                          <p:spTgt spid="328"/>
                                        </p:tgtEl>
                                        <p:attrNameLst>
                                          <p:attrName>style.visibility</p:attrName>
                                        </p:attrNameLst>
                                      </p:cBhvr>
                                      <p:to>
                                        <p:strVal val="visible"/>
                                      </p:to>
                                    </p:set>
                                    <p:animEffect transition="in" filter="fade">
                                      <p:cBhvr>
                                        <p:cTn id="184" dur="500"/>
                                        <p:tgtEl>
                                          <p:spTgt spid="328"/>
                                        </p:tgtEl>
                                      </p:cBhvr>
                                    </p:animEffect>
                                  </p:childTnLst>
                                </p:cTn>
                              </p:par>
                            </p:childTnLst>
                          </p:cTn>
                        </p:par>
                        <p:par>
                          <p:cTn id="185" fill="hold">
                            <p:stCondLst>
                              <p:cond delay="8000"/>
                            </p:stCondLst>
                            <p:childTnLst>
                              <p:par>
                                <p:cTn id="186" presetID="9" presetClass="emph" presetSubtype="0" nodeType="afterEffect">
                                  <p:stCondLst>
                                    <p:cond delay="0"/>
                                  </p:stCondLst>
                                  <p:childTnLst>
                                    <p:set>
                                      <p:cBhvr>
                                        <p:cTn id="187" dur="indefinite"/>
                                        <p:tgtEl>
                                          <p:spTgt spid="488"/>
                                        </p:tgtEl>
                                        <p:attrNameLst>
                                          <p:attrName>style.opacity</p:attrName>
                                        </p:attrNameLst>
                                      </p:cBhvr>
                                      <p:to>
                                        <p:strVal val="0.25"/>
                                      </p:to>
                                    </p:set>
                                    <p:animEffect filter="image" prLst="opacity: 0.25">
                                      <p:cBhvr rctx="IE">
                                        <p:cTn id="188" dur="indefinite"/>
                                        <p:tgtEl>
                                          <p:spTgt spid="488"/>
                                        </p:tgtEl>
                                      </p:cBhvr>
                                    </p:animEffect>
                                  </p:childTnLst>
                                </p:cTn>
                              </p:par>
                              <p:par>
                                <p:cTn id="189" presetID="9" presetClass="emph" presetSubtype="0" nodeType="withEffect">
                                  <p:stCondLst>
                                    <p:cond delay="0"/>
                                  </p:stCondLst>
                                  <p:childTnLst>
                                    <p:set>
                                      <p:cBhvr>
                                        <p:cTn id="190" dur="indefinite"/>
                                        <p:tgtEl>
                                          <p:spTgt spid="542"/>
                                        </p:tgtEl>
                                        <p:attrNameLst>
                                          <p:attrName>style.opacity</p:attrName>
                                        </p:attrNameLst>
                                      </p:cBhvr>
                                      <p:to>
                                        <p:strVal val="0.25"/>
                                      </p:to>
                                    </p:set>
                                    <p:animEffect filter="image" prLst="opacity: 0.25">
                                      <p:cBhvr rctx="IE">
                                        <p:cTn id="191" dur="indefinite"/>
                                        <p:tgtEl>
                                          <p:spTgt spid="542"/>
                                        </p:tgtEl>
                                      </p:cBhvr>
                                    </p:animEffect>
                                  </p:childTnLst>
                                </p:cTn>
                              </p:par>
                              <p:par>
                                <p:cTn id="192" presetID="9" presetClass="emph" presetSubtype="0" nodeType="withEffect">
                                  <p:stCondLst>
                                    <p:cond delay="0"/>
                                  </p:stCondLst>
                                  <p:childTnLst>
                                    <p:set>
                                      <p:cBhvr>
                                        <p:cTn id="193" dur="indefinite"/>
                                        <p:tgtEl>
                                          <p:spTgt spid="506"/>
                                        </p:tgtEl>
                                        <p:attrNameLst>
                                          <p:attrName>style.opacity</p:attrName>
                                        </p:attrNameLst>
                                      </p:cBhvr>
                                      <p:to>
                                        <p:strVal val="0.25"/>
                                      </p:to>
                                    </p:set>
                                    <p:animEffect filter="image" prLst="opacity: 0.25">
                                      <p:cBhvr rctx="IE">
                                        <p:cTn id="194" dur="indefinite"/>
                                        <p:tgtEl>
                                          <p:spTgt spid="506"/>
                                        </p:tgtEl>
                                      </p:cBhvr>
                                    </p:animEffect>
                                  </p:childTnLst>
                                </p:cTn>
                              </p:par>
                              <p:par>
                                <p:cTn id="195" presetID="9" presetClass="emph" presetSubtype="0" nodeType="withEffect">
                                  <p:stCondLst>
                                    <p:cond delay="0"/>
                                  </p:stCondLst>
                                  <p:childTnLst>
                                    <p:set>
                                      <p:cBhvr>
                                        <p:cTn id="196" dur="indefinite"/>
                                        <p:tgtEl>
                                          <p:spTgt spid="578"/>
                                        </p:tgtEl>
                                        <p:attrNameLst>
                                          <p:attrName>style.opacity</p:attrName>
                                        </p:attrNameLst>
                                      </p:cBhvr>
                                      <p:to>
                                        <p:strVal val="0.25"/>
                                      </p:to>
                                    </p:set>
                                    <p:animEffect filter="image" prLst="opacity: 0.25">
                                      <p:cBhvr rctx="IE">
                                        <p:cTn id="197" dur="indefinite"/>
                                        <p:tgtEl>
                                          <p:spTgt spid="578"/>
                                        </p:tgtEl>
                                      </p:cBhvr>
                                    </p:animEffect>
                                  </p:childTnLst>
                                </p:cTn>
                              </p:par>
                              <p:par>
                                <p:cTn id="198" presetID="9" presetClass="emph" presetSubtype="0" nodeType="withEffect">
                                  <p:stCondLst>
                                    <p:cond delay="0"/>
                                  </p:stCondLst>
                                  <p:childTnLst>
                                    <p:set>
                                      <p:cBhvr>
                                        <p:cTn id="199" dur="indefinite"/>
                                        <p:tgtEl>
                                          <p:spTgt spid="485"/>
                                        </p:tgtEl>
                                        <p:attrNameLst>
                                          <p:attrName>style.opacity</p:attrName>
                                        </p:attrNameLst>
                                      </p:cBhvr>
                                      <p:to>
                                        <p:strVal val="0.25"/>
                                      </p:to>
                                    </p:set>
                                    <p:animEffect filter="image" prLst="opacity: 0.25">
                                      <p:cBhvr rctx="IE">
                                        <p:cTn id="200" dur="indefinite"/>
                                        <p:tgtEl>
                                          <p:spTgt spid="485"/>
                                        </p:tgtEl>
                                      </p:cBhvr>
                                    </p:animEffect>
                                  </p:childTnLst>
                                </p:cTn>
                              </p:par>
                              <p:par>
                                <p:cTn id="201" presetID="9" presetClass="emph" presetSubtype="0" grpId="0" nodeType="withEffect">
                                  <p:stCondLst>
                                    <p:cond delay="0"/>
                                  </p:stCondLst>
                                  <p:childTnLst>
                                    <p:set>
                                      <p:cBhvr>
                                        <p:cTn id="202" dur="indefinite"/>
                                        <p:tgtEl>
                                          <p:spTgt spid="712"/>
                                        </p:tgtEl>
                                        <p:attrNameLst>
                                          <p:attrName>style.opacity</p:attrName>
                                        </p:attrNameLst>
                                      </p:cBhvr>
                                      <p:to>
                                        <p:strVal val="0.25"/>
                                      </p:to>
                                    </p:set>
                                    <p:animEffect filter="image" prLst="opacity: 0.25">
                                      <p:cBhvr rctx="IE">
                                        <p:cTn id="203" dur="indefinite"/>
                                        <p:tgtEl>
                                          <p:spTgt spid="712"/>
                                        </p:tgtEl>
                                      </p:cBhvr>
                                    </p:animEffect>
                                  </p:childTnLst>
                                </p:cTn>
                              </p:par>
                              <p:par>
                                <p:cTn id="204" presetID="9" presetClass="emph" presetSubtype="0" grpId="0" nodeType="withEffect">
                                  <p:stCondLst>
                                    <p:cond delay="0"/>
                                  </p:stCondLst>
                                  <p:childTnLst>
                                    <p:set>
                                      <p:cBhvr>
                                        <p:cTn id="205" dur="indefinite"/>
                                        <p:tgtEl>
                                          <p:spTgt spid="713"/>
                                        </p:tgtEl>
                                        <p:attrNameLst>
                                          <p:attrName>style.opacity</p:attrName>
                                        </p:attrNameLst>
                                      </p:cBhvr>
                                      <p:to>
                                        <p:strVal val="0.25"/>
                                      </p:to>
                                    </p:set>
                                    <p:animEffect filter="image" prLst="opacity: 0.25">
                                      <p:cBhvr rctx="IE">
                                        <p:cTn id="206" dur="indefinite"/>
                                        <p:tgtEl>
                                          <p:spTgt spid="713"/>
                                        </p:tgtEl>
                                      </p:cBhvr>
                                    </p:animEffect>
                                  </p:childTnLst>
                                </p:cTn>
                              </p:par>
                              <p:par>
                                <p:cTn id="207" presetID="9" presetClass="emph" presetSubtype="0" grpId="1" nodeType="withEffect">
                                  <p:stCondLst>
                                    <p:cond delay="0"/>
                                  </p:stCondLst>
                                  <p:childTnLst>
                                    <p:set>
                                      <p:cBhvr>
                                        <p:cTn id="208" dur="indefinite"/>
                                        <p:tgtEl>
                                          <p:spTgt spid="740"/>
                                        </p:tgtEl>
                                        <p:attrNameLst>
                                          <p:attrName>style.opacity</p:attrName>
                                        </p:attrNameLst>
                                      </p:cBhvr>
                                      <p:to>
                                        <p:strVal val="0.25"/>
                                      </p:to>
                                    </p:set>
                                    <p:animEffect filter="image" prLst="opacity: 0.25">
                                      <p:cBhvr rctx="IE">
                                        <p:cTn id="209" dur="indefinite"/>
                                        <p:tgtEl>
                                          <p:spTgt spid="740"/>
                                        </p:tgtEl>
                                      </p:cBhvr>
                                    </p:animEffect>
                                  </p:childTnLst>
                                </p:cTn>
                              </p:par>
                              <p:par>
                                <p:cTn id="210" presetID="9" presetClass="emph" presetSubtype="0" grpId="1" nodeType="withEffect">
                                  <p:stCondLst>
                                    <p:cond delay="0"/>
                                  </p:stCondLst>
                                  <p:childTnLst>
                                    <p:set>
                                      <p:cBhvr>
                                        <p:cTn id="211" dur="indefinite"/>
                                        <p:tgtEl>
                                          <p:spTgt spid="741"/>
                                        </p:tgtEl>
                                        <p:attrNameLst>
                                          <p:attrName>style.opacity</p:attrName>
                                        </p:attrNameLst>
                                      </p:cBhvr>
                                      <p:to>
                                        <p:strVal val="0.25"/>
                                      </p:to>
                                    </p:set>
                                    <p:animEffect filter="image" prLst="opacity: 0.25">
                                      <p:cBhvr rctx="IE">
                                        <p:cTn id="212" dur="indefinite"/>
                                        <p:tgtEl>
                                          <p:spTgt spid="741"/>
                                        </p:tgtEl>
                                      </p:cBhvr>
                                    </p:animEffect>
                                  </p:childTnLst>
                                </p:cTn>
                              </p:par>
                              <p:par>
                                <p:cTn id="213" presetID="10" presetClass="exit" presetSubtype="0" fill="hold" grpId="1" nodeType="withEffect">
                                  <p:stCondLst>
                                    <p:cond delay="0"/>
                                  </p:stCondLst>
                                  <p:childTnLst>
                                    <p:animEffect transition="out" filter="fade">
                                      <p:cBhvr>
                                        <p:cTn id="214" dur="4000"/>
                                        <p:tgtEl>
                                          <p:spTgt spid="10"/>
                                        </p:tgtEl>
                                      </p:cBhvr>
                                    </p:animEffect>
                                    <p:set>
                                      <p:cBhvr>
                                        <p:cTn id="215" dur="1" fill="hold">
                                          <p:stCondLst>
                                            <p:cond delay="3999"/>
                                          </p:stCondLst>
                                        </p:cTn>
                                        <p:tgtEl>
                                          <p:spTgt spid="10"/>
                                        </p:tgtEl>
                                        <p:attrNameLst>
                                          <p:attrName>style.visibility</p:attrName>
                                        </p:attrNameLst>
                                      </p:cBhvr>
                                      <p:to>
                                        <p:strVal val="hidden"/>
                                      </p:to>
                                    </p:set>
                                  </p:childTnLst>
                                </p:cTn>
                              </p:par>
                              <p:par>
                                <p:cTn id="216" presetID="10" presetClass="entr" presetSubtype="0" fill="hold" grpId="0" nodeType="withEffect">
                                  <p:stCondLst>
                                    <p:cond delay="0"/>
                                  </p:stCondLst>
                                  <p:childTnLst>
                                    <p:set>
                                      <p:cBhvr>
                                        <p:cTn id="217" dur="1" fill="hold">
                                          <p:stCondLst>
                                            <p:cond delay="0"/>
                                          </p:stCondLst>
                                        </p:cTn>
                                        <p:tgtEl>
                                          <p:spTgt spid="329"/>
                                        </p:tgtEl>
                                        <p:attrNameLst>
                                          <p:attrName>style.visibility</p:attrName>
                                        </p:attrNameLst>
                                      </p:cBhvr>
                                      <p:to>
                                        <p:strVal val="visible"/>
                                      </p:to>
                                    </p:set>
                                    <p:animEffect transition="in" filter="fade">
                                      <p:cBhvr>
                                        <p:cTn id="218" dur="500"/>
                                        <p:tgtEl>
                                          <p:spTgt spid="329"/>
                                        </p:tgtEl>
                                      </p:cBhvr>
                                    </p:animEffect>
                                  </p:childTnLst>
                                </p:cTn>
                              </p:par>
                              <p:par>
                                <p:cTn id="219" presetID="10" presetClass="entr" presetSubtype="0" fill="hold" grpId="0" nodeType="withEffect">
                                  <p:stCondLst>
                                    <p:cond delay="0"/>
                                  </p:stCondLst>
                                  <p:childTnLst>
                                    <p:set>
                                      <p:cBhvr>
                                        <p:cTn id="220" dur="1" fill="hold">
                                          <p:stCondLst>
                                            <p:cond delay="0"/>
                                          </p:stCondLst>
                                        </p:cTn>
                                        <p:tgtEl>
                                          <p:spTgt spid="331"/>
                                        </p:tgtEl>
                                        <p:attrNameLst>
                                          <p:attrName>style.visibility</p:attrName>
                                        </p:attrNameLst>
                                      </p:cBhvr>
                                      <p:to>
                                        <p:strVal val="visible"/>
                                      </p:to>
                                    </p:set>
                                    <p:animEffect transition="in" filter="fade">
                                      <p:cBhvr>
                                        <p:cTn id="221" dur="500"/>
                                        <p:tgtEl>
                                          <p:spTgt spid="331"/>
                                        </p:tgtEl>
                                      </p:cBhvr>
                                    </p:animEffect>
                                  </p:childTnLst>
                                </p:cTn>
                              </p:par>
                              <p:par>
                                <p:cTn id="222" presetID="22" presetClass="entr" presetSubtype="1" fill="hold" nodeType="withEffect">
                                  <p:stCondLst>
                                    <p:cond delay="1000"/>
                                  </p:stCondLst>
                                  <p:childTnLst>
                                    <p:set>
                                      <p:cBhvr>
                                        <p:cTn id="223" dur="1" fill="hold">
                                          <p:stCondLst>
                                            <p:cond delay="0"/>
                                          </p:stCondLst>
                                        </p:cTn>
                                        <p:tgtEl>
                                          <p:spTgt spid="744"/>
                                        </p:tgtEl>
                                        <p:attrNameLst>
                                          <p:attrName>style.visibility</p:attrName>
                                        </p:attrNameLst>
                                      </p:cBhvr>
                                      <p:to>
                                        <p:strVal val="visible"/>
                                      </p:to>
                                    </p:set>
                                    <p:animEffect transition="in" filter="wipe(up)">
                                      <p:cBhvr>
                                        <p:cTn id="224" dur="500"/>
                                        <p:tgtEl>
                                          <p:spTgt spid="744"/>
                                        </p:tgtEl>
                                      </p:cBhvr>
                                    </p:animEffect>
                                  </p:childTnLst>
                                </p:cTn>
                              </p:par>
                              <p:par>
                                <p:cTn id="225" presetID="10" presetClass="entr" presetSubtype="0" fill="hold" nodeType="withEffect">
                                  <p:stCondLst>
                                    <p:cond delay="1000"/>
                                  </p:stCondLst>
                                  <p:childTnLst>
                                    <p:set>
                                      <p:cBhvr>
                                        <p:cTn id="226" dur="1" fill="hold">
                                          <p:stCondLst>
                                            <p:cond delay="0"/>
                                          </p:stCondLst>
                                        </p:cTn>
                                        <p:tgtEl>
                                          <p:spTgt spid="596"/>
                                        </p:tgtEl>
                                        <p:attrNameLst>
                                          <p:attrName>style.visibility</p:attrName>
                                        </p:attrNameLst>
                                      </p:cBhvr>
                                      <p:to>
                                        <p:strVal val="visible"/>
                                      </p:to>
                                    </p:set>
                                    <p:animEffect transition="in" filter="fade">
                                      <p:cBhvr>
                                        <p:cTn id="227" dur="500"/>
                                        <p:tgtEl>
                                          <p:spTgt spid="596"/>
                                        </p:tgtEl>
                                      </p:cBhvr>
                                    </p:animEffect>
                                  </p:childTnLst>
                                </p:cTn>
                              </p:par>
                              <p:par>
                                <p:cTn id="228" presetID="10" presetClass="entr" presetSubtype="0" fill="hold" grpId="0" nodeType="withEffect">
                                  <p:stCondLst>
                                    <p:cond delay="0"/>
                                  </p:stCondLst>
                                  <p:childTnLst>
                                    <p:set>
                                      <p:cBhvr>
                                        <p:cTn id="229" dur="1" fill="hold">
                                          <p:stCondLst>
                                            <p:cond delay="0"/>
                                          </p:stCondLst>
                                        </p:cTn>
                                        <p:tgtEl>
                                          <p:spTgt spid="717"/>
                                        </p:tgtEl>
                                        <p:attrNameLst>
                                          <p:attrName>style.visibility</p:attrName>
                                        </p:attrNameLst>
                                      </p:cBhvr>
                                      <p:to>
                                        <p:strVal val="visible"/>
                                      </p:to>
                                    </p:set>
                                    <p:animEffect transition="in" filter="fade">
                                      <p:cBhvr>
                                        <p:cTn id="230" dur="500"/>
                                        <p:tgtEl>
                                          <p:spTgt spid="717"/>
                                        </p:tgtEl>
                                      </p:cBhvr>
                                    </p:animEffect>
                                  </p:childTnLst>
                                </p:cTn>
                              </p:par>
                              <p:par>
                                <p:cTn id="231" presetID="10" presetClass="entr" presetSubtype="0" fill="hold" grpId="0" nodeType="withEffect">
                                  <p:stCondLst>
                                    <p:cond delay="0"/>
                                  </p:stCondLst>
                                  <p:childTnLst>
                                    <p:set>
                                      <p:cBhvr>
                                        <p:cTn id="232" dur="1" fill="hold">
                                          <p:stCondLst>
                                            <p:cond delay="0"/>
                                          </p:stCondLst>
                                        </p:cTn>
                                        <p:tgtEl>
                                          <p:spTgt spid="718"/>
                                        </p:tgtEl>
                                        <p:attrNameLst>
                                          <p:attrName>style.visibility</p:attrName>
                                        </p:attrNameLst>
                                      </p:cBhvr>
                                      <p:to>
                                        <p:strVal val="visible"/>
                                      </p:to>
                                    </p:set>
                                    <p:animEffect transition="in" filter="fade">
                                      <p:cBhvr>
                                        <p:cTn id="233" dur="500"/>
                                        <p:tgtEl>
                                          <p:spTgt spid="718"/>
                                        </p:tgtEl>
                                      </p:cBhvr>
                                    </p:animEffect>
                                  </p:childTnLst>
                                </p:cTn>
                              </p:par>
                              <p:par>
                                <p:cTn id="234" presetID="42" presetClass="path" presetSubtype="0" accel="50000" decel="50000" fill="hold" grpId="0" nodeType="withEffect">
                                  <p:stCondLst>
                                    <p:cond delay="0"/>
                                  </p:stCondLst>
                                  <p:childTnLst>
                                    <p:animMotion origin="layout" path="M 4.375E-6 3.7037E-7 L 0.26757 0.2463 " pathEditMode="relative" rAng="0" ptsTypes="AA">
                                      <p:cBhvr>
                                        <p:cTn id="235" dur="2000" fill="hold"/>
                                        <p:tgtEl>
                                          <p:spTgt spid="747"/>
                                        </p:tgtEl>
                                        <p:attrNameLst>
                                          <p:attrName>ppt_x</p:attrName>
                                          <p:attrName>ppt_y</p:attrName>
                                        </p:attrNameLst>
                                      </p:cBhvr>
                                      <p:rCtr x="13372" y="12315"/>
                                    </p:animMotion>
                                  </p:childTnLst>
                                </p:cTn>
                              </p:par>
                              <p:par>
                                <p:cTn id="236" presetID="10" presetClass="entr" presetSubtype="0" fill="hold" nodeType="withEffect">
                                  <p:stCondLst>
                                    <p:cond delay="2000"/>
                                  </p:stCondLst>
                                  <p:childTnLst>
                                    <p:set>
                                      <p:cBhvr>
                                        <p:cTn id="237" dur="1" fill="hold">
                                          <p:stCondLst>
                                            <p:cond delay="0"/>
                                          </p:stCondLst>
                                        </p:cTn>
                                        <p:tgtEl>
                                          <p:spTgt spid="635"/>
                                        </p:tgtEl>
                                        <p:attrNameLst>
                                          <p:attrName>style.visibility</p:attrName>
                                        </p:attrNameLst>
                                      </p:cBhvr>
                                      <p:to>
                                        <p:strVal val="visible"/>
                                      </p:to>
                                    </p:set>
                                    <p:animEffect transition="in" filter="fade">
                                      <p:cBhvr>
                                        <p:cTn id="238" dur="500"/>
                                        <p:tgtEl>
                                          <p:spTgt spid="635"/>
                                        </p:tgtEl>
                                      </p:cBhvr>
                                    </p:animEffect>
                                  </p:childTnLst>
                                </p:cTn>
                              </p:par>
                              <p:par>
                                <p:cTn id="239" presetID="10" presetClass="entr" presetSubtype="0" fill="hold" nodeType="withEffect">
                                  <p:stCondLst>
                                    <p:cond delay="2300"/>
                                  </p:stCondLst>
                                  <p:childTnLst>
                                    <p:set>
                                      <p:cBhvr>
                                        <p:cTn id="240" dur="1" fill="hold">
                                          <p:stCondLst>
                                            <p:cond delay="0"/>
                                          </p:stCondLst>
                                        </p:cTn>
                                        <p:tgtEl>
                                          <p:spTgt spid="671"/>
                                        </p:tgtEl>
                                        <p:attrNameLst>
                                          <p:attrName>style.visibility</p:attrName>
                                        </p:attrNameLst>
                                      </p:cBhvr>
                                      <p:to>
                                        <p:strVal val="visible"/>
                                      </p:to>
                                    </p:set>
                                    <p:animEffect transition="in" filter="fade">
                                      <p:cBhvr>
                                        <p:cTn id="241" dur="500"/>
                                        <p:tgtEl>
                                          <p:spTgt spid="671"/>
                                        </p:tgtEl>
                                      </p:cBhvr>
                                    </p:animEffect>
                                  </p:childTnLst>
                                </p:cTn>
                              </p:par>
                              <p:par>
                                <p:cTn id="242" presetID="42" presetClass="path" presetSubtype="0" accel="50000" decel="50000" fill="hold" grpId="0" nodeType="withEffect">
                                  <p:stCondLst>
                                    <p:cond delay="300"/>
                                  </p:stCondLst>
                                  <p:childTnLst>
                                    <p:animMotion origin="layout" path="M 3.95833E-6 3.7037E-7 L 0.30781 0.2463 " pathEditMode="relative" rAng="0" ptsTypes="AA">
                                      <p:cBhvr>
                                        <p:cTn id="243" dur="2000" fill="hold"/>
                                        <p:tgtEl>
                                          <p:spTgt spid="748"/>
                                        </p:tgtEl>
                                        <p:attrNameLst>
                                          <p:attrName>ppt_x</p:attrName>
                                          <p:attrName>ppt_y</p:attrName>
                                        </p:attrNameLst>
                                      </p:cBhvr>
                                      <p:rCtr x="15391" y="12315"/>
                                    </p:animMotion>
                                  </p:childTnLst>
                                </p:cTn>
                              </p:par>
                              <p:par>
                                <p:cTn id="244" presetID="10" presetClass="entr" presetSubtype="0" fill="hold" nodeType="withEffect">
                                  <p:stCondLst>
                                    <p:cond delay="2000"/>
                                  </p:stCondLst>
                                  <p:childTnLst>
                                    <p:set>
                                      <p:cBhvr>
                                        <p:cTn id="245" dur="1" fill="hold">
                                          <p:stCondLst>
                                            <p:cond delay="0"/>
                                          </p:stCondLst>
                                        </p:cTn>
                                        <p:tgtEl>
                                          <p:spTgt spid="599"/>
                                        </p:tgtEl>
                                        <p:attrNameLst>
                                          <p:attrName>style.visibility</p:attrName>
                                        </p:attrNameLst>
                                      </p:cBhvr>
                                      <p:to>
                                        <p:strVal val="visible"/>
                                      </p:to>
                                    </p:set>
                                    <p:animEffect transition="in" filter="fade">
                                      <p:cBhvr>
                                        <p:cTn id="246" dur="500"/>
                                        <p:tgtEl>
                                          <p:spTgt spid="599"/>
                                        </p:tgtEl>
                                      </p:cBhvr>
                                    </p:animEffect>
                                  </p:childTnLst>
                                </p:cTn>
                              </p:par>
                              <p:par>
                                <p:cTn id="247" presetID="10" presetClass="entr" presetSubtype="0" fill="hold" nodeType="withEffect">
                                  <p:stCondLst>
                                    <p:cond delay="2400"/>
                                  </p:stCondLst>
                                  <p:childTnLst>
                                    <p:set>
                                      <p:cBhvr>
                                        <p:cTn id="248" dur="1" fill="hold">
                                          <p:stCondLst>
                                            <p:cond delay="0"/>
                                          </p:stCondLst>
                                        </p:cTn>
                                        <p:tgtEl>
                                          <p:spTgt spid="653"/>
                                        </p:tgtEl>
                                        <p:attrNameLst>
                                          <p:attrName>style.visibility</p:attrName>
                                        </p:attrNameLst>
                                      </p:cBhvr>
                                      <p:to>
                                        <p:strVal val="visible"/>
                                      </p:to>
                                    </p:set>
                                    <p:animEffect transition="in" filter="fade">
                                      <p:cBhvr>
                                        <p:cTn id="249" dur="500"/>
                                        <p:tgtEl>
                                          <p:spTgt spid="653"/>
                                        </p:tgtEl>
                                      </p:cBhvr>
                                    </p:animEffect>
                                  </p:childTnLst>
                                </p:cTn>
                              </p:par>
                              <p:par>
                                <p:cTn id="250" presetID="44" presetClass="path" presetSubtype="0" accel="50000" decel="50000" fill="hold" grpId="0" nodeType="withEffect">
                                  <p:stCondLst>
                                    <p:cond delay="2400"/>
                                  </p:stCondLst>
                                  <p:childTnLst>
                                    <p:animMotion origin="layout" path="M -1.25E-6 -2.59259E-6 C 0.03425 -0.22708 0.13177 -0.37106 0.21068 -0.47222 C 0.33177 -0.6199 0.39662 -0.60393 0.61875 -0.63819 " pathEditMode="relative" rAng="0" ptsTypes="AAA">
                                      <p:cBhvr>
                                        <p:cTn id="251" dur="2000" fill="hold"/>
                                        <p:tgtEl>
                                          <p:spTgt spid="4"/>
                                        </p:tgtEl>
                                        <p:attrNameLst>
                                          <p:attrName>ppt_x</p:attrName>
                                          <p:attrName>ppt_y</p:attrName>
                                        </p:attrNameLst>
                                      </p:cBhvr>
                                      <p:rCtr x="30937" y="-31921"/>
                                    </p:animMotion>
                                  </p:childTnLst>
                                </p:cTn>
                              </p:par>
                              <p:par>
                                <p:cTn id="252" presetID="22" presetClass="exit" presetSubtype="8" fill="hold" nodeType="withEffect">
                                  <p:stCondLst>
                                    <p:cond delay="2400"/>
                                  </p:stCondLst>
                                  <p:childTnLst>
                                    <p:animEffect transition="out" filter="wipe(left)">
                                      <p:cBhvr>
                                        <p:cTn id="253" dur="500"/>
                                        <p:tgtEl>
                                          <p:spTgt spid="744"/>
                                        </p:tgtEl>
                                      </p:cBhvr>
                                    </p:animEffect>
                                    <p:set>
                                      <p:cBhvr>
                                        <p:cTn id="254" dur="1" fill="hold">
                                          <p:stCondLst>
                                            <p:cond delay="499"/>
                                          </p:stCondLst>
                                        </p:cTn>
                                        <p:tgtEl>
                                          <p:spTgt spid="7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9" grpId="0" animBg="1"/>
      <p:bldP spid="4" grpId="0" animBg="1"/>
      <p:bldP spid="27" grpId="0" animBg="1"/>
      <p:bldP spid="712" grpId="0" animBg="1"/>
      <p:bldP spid="713" grpId="0" animBg="1"/>
      <p:bldP spid="717" grpId="0" animBg="1"/>
      <p:bldP spid="718" grpId="0" animBg="1"/>
      <p:bldP spid="5" grpId="0" animBg="1"/>
      <p:bldP spid="5" grpId="1" animBg="1"/>
      <p:bldP spid="730" grpId="0" animBg="1"/>
      <p:bldP spid="730" grpId="1" animBg="1"/>
      <p:bldP spid="13" grpId="0" animBg="1"/>
      <p:bldP spid="754" grpId="0" animBg="1"/>
      <p:bldP spid="754" grpId="1" animBg="1"/>
      <p:bldP spid="756" grpId="0" animBg="1"/>
      <p:bldP spid="756" grpId="1" animBg="1"/>
      <p:bldP spid="757" grpId="0" animBg="1"/>
      <p:bldP spid="757" grpId="1" animBg="1"/>
      <p:bldP spid="316" grpId="0" animBg="1"/>
      <p:bldP spid="317" grpId="0" animBg="1"/>
      <p:bldP spid="319" grpId="0" animBg="1"/>
      <p:bldP spid="319" grpId="1" animBg="1"/>
      <p:bldP spid="322" grpId="0" animBg="1"/>
      <p:bldP spid="322" grpId="1" animBg="1"/>
      <p:bldP spid="324" grpId="0" animBg="1"/>
      <p:bldP spid="324" grpId="1" animBg="1"/>
      <p:bldP spid="328" grpId="0" animBg="1"/>
      <p:bldP spid="329" grpId="0" animBg="1"/>
      <p:bldP spid="747" grpId="0" animBg="1"/>
      <p:bldP spid="748" grpId="0" animBg="1"/>
      <p:bldP spid="731" grpId="0" animBg="1"/>
      <p:bldP spid="732" grpId="0" animBg="1"/>
      <p:bldP spid="733" grpId="0" animBg="1"/>
      <p:bldP spid="740" grpId="0" animBg="1"/>
      <p:bldP spid="740" grpId="1" animBg="1"/>
      <p:bldP spid="741" grpId="0" animBg="1"/>
      <p:bldP spid="741" grpId="1" animBg="1"/>
      <p:bldP spid="331" grpId="0" animBg="1"/>
      <p:bldP spid="33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4B098F-CC53-4F0C-913A-D7A8E5D633ED}"/>
              </a:ext>
            </a:extLst>
          </p:cNvPr>
          <p:cNvSpPr>
            <a:spLocks noGrp="1"/>
          </p:cNvSpPr>
          <p:nvPr>
            <p:ph type="title"/>
          </p:nvPr>
        </p:nvSpPr>
        <p:spPr/>
        <p:txBody>
          <a:bodyPr/>
          <a:lstStyle/>
          <a:p>
            <a:r>
              <a:rPr lang="en-US"/>
              <a:t>Microservice Resiliency</a:t>
            </a:r>
          </a:p>
        </p:txBody>
      </p:sp>
      <p:sp>
        <p:nvSpPr>
          <p:cNvPr id="4" name="Text Placeholder 3">
            <a:extLst>
              <a:ext uri="{FF2B5EF4-FFF2-40B4-BE49-F238E27FC236}">
                <a16:creationId xmlns:a16="http://schemas.microsoft.com/office/drawing/2014/main" id="{76DD00D5-5081-4A75-A72E-5B5C0BFB250D}"/>
              </a:ext>
            </a:extLst>
          </p:cNvPr>
          <p:cNvSpPr>
            <a:spLocks noGrp="1"/>
          </p:cNvSpPr>
          <p:nvPr>
            <p:ph type="body" sz="quarter" idx="10"/>
          </p:nvPr>
        </p:nvSpPr>
        <p:spPr>
          <a:xfrm>
            <a:off x="584200" y="1435497"/>
            <a:ext cx="11018520" cy="3311676"/>
          </a:xfrm>
        </p:spPr>
        <p:txBody>
          <a:bodyPr/>
          <a:lstStyle/>
          <a:p>
            <a:r>
              <a:rPr lang="en-US" dirty="0"/>
              <a:t>Coding for failure…</a:t>
            </a:r>
          </a:p>
          <a:p>
            <a:pPr lvl="1"/>
            <a:r>
              <a:rPr lang="en-US" sz="3200" dirty="0"/>
              <a:t>Retries </a:t>
            </a:r>
            <a:r>
              <a:rPr lang="en-US" i="1" dirty="0"/>
              <a:t>– because there will be failures</a:t>
            </a:r>
            <a:endParaRPr lang="en-US" sz="3200" i="1" dirty="0"/>
          </a:p>
          <a:p>
            <a:pPr lvl="1"/>
            <a:r>
              <a:rPr lang="en-US" sz="3200" dirty="0"/>
              <a:t>Timeouts </a:t>
            </a:r>
            <a:r>
              <a:rPr lang="en-US" i="1" dirty="0"/>
              <a:t>– as it may take longer than your users will wait</a:t>
            </a:r>
            <a:endParaRPr lang="en-US" sz="3200" i="1" dirty="0"/>
          </a:p>
          <a:p>
            <a:pPr lvl="1"/>
            <a:r>
              <a:rPr lang="en-US" sz="3200" dirty="0"/>
              <a:t>Circuit Breakers </a:t>
            </a:r>
            <a:r>
              <a:rPr lang="en-US" i="1" dirty="0"/>
              <a:t>– so you don’t overload the system</a:t>
            </a:r>
            <a:endParaRPr lang="en-US" sz="3200" i="1" dirty="0"/>
          </a:p>
          <a:p>
            <a:pPr lvl="1"/>
            <a:r>
              <a:rPr lang="en-US" sz="3200" dirty="0"/>
              <a:t>Message Queues </a:t>
            </a:r>
            <a:r>
              <a:rPr lang="en-US" i="1" dirty="0"/>
              <a:t>– to complete the user task quickly, finish up later</a:t>
            </a:r>
            <a:endParaRPr lang="en-US" sz="3200" i="1" dirty="0"/>
          </a:p>
          <a:p>
            <a:endParaRPr lang="en-US" dirty="0"/>
          </a:p>
        </p:txBody>
      </p:sp>
    </p:spTree>
    <p:extLst>
      <p:ext uri="{BB962C8B-B14F-4D97-AF65-F5344CB8AC3E}">
        <p14:creationId xmlns:p14="http://schemas.microsoft.com/office/powerpoint/2010/main" val="29793853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Rectangle 362">
            <a:extLst>
              <a:ext uri="{FF2B5EF4-FFF2-40B4-BE49-F238E27FC236}">
                <a16:creationId xmlns:a16="http://schemas.microsoft.com/office/drawing/2014/main" id="{68B3E230-F46C-4A49-8121-6E0810E92AEB}"/>
              </a:ext>
            </a:extLst>
          </p:cNvPr>
          <p:cNvSpPr/>
          <p:nvPr/>
        </p:nvSpPr>
        <p:spPr bwMode="auto">
          <a:xfrm>
            <a:off x="192947" y="3565321"/>
            <a:ext cx="3320579" cy="1879134"/>
          </a:xfrm>
          <a:prstGeom prst="rect">
            <a:avLst/>
          </a:prstGeom>
          <a:noFill/>
          <a:ln w="28575">
            <a:solidFill>
              <a:srgbClr val="0070C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D6FD0700-B9A0-4C3D-8A97-0F5A368D8128}"/>
              </a:ext>
            </a:extLst>
          </p:cNvPr>
          <p:cNvSpPr>
            <a:spLocks noGrp="1"/>
          </p:cNvSpPr>
          <p:nvPr>
            <p:ph type="title"/>
          </p:nvPr>
        </p:nvSpPr>
        <p:spPr>
          <a:xfrm>
            <a:off x="588263" y="457200"/>
            <a:ext cx="11018520" cy="553998"/>
          </a:xfrm>
        </p:spPr>
        <p:txBody>
          <a:bodyPr/>
          <a:lstStyle/>
          <a:p>
            <a:r>
              <a:rPr lang="en-US" dirty="0"/>
              <a:t>Demo       Architecture</a:t>
            </a:r>
          </a:p>
        </p:txBody>
      </p:sp>
      <p:pic>
        <p:nvPicPr>
          <p:cNvPr id="87" name="Picture 86">
            <a:extLst>
              <a:ext uri="{FF2B5EF4-FFF2-40B4-BE49-F238E27FC236}">
                <a16:creationId xmlns:a16="http://schemas.microsoft.com/office/drawing/2014/main" id="{2123B152-CA89-4C9A-BB18-32A2B38965D8}"/>
              </a:ext>
            </a:extLst>
          </p:cNvPr>
          <p:cNvPicPr>
            <a:picLocks noChangeAspect="1"/>
          </p:cNvPicPr>
          <p:nvPr/>
        </p:nvPicPr>
        <p:blipFill rotWithShape="1">
          <a:blip r:embed="rId2"/>
          <a:srcRect l="3131" t="25788" r="2725" b="20947"/>
          <a:stretch/>
        </p:blipFill>
        <p:spPr>
          <a:xfrm>
            <a:off x="1879133" y="528780"/>
            <a:ext cx="655935" cy="401147"/>
          </a:xfrm>
          <a:prstGeom prst="rect">
            <a:avLst/>
          </a:prstGeom>
        </p:spPr>
      </p:pic>
      <p:sp>
        <p:nvSpPr>
          <p:cNvPr id="172" name="Rectangle 171">
            <a:extLst>
              <a:ext uri="{FF2B5EF4-FFF2-40B4-BE49-F238E27FC236}">
                <a16:creationId xmlns:a16="http://schemas.microsoft.com/office/drawing/2014/main" id="{9A99A9D8-E7E2-46CE-B2FA-8A030415E87D}"/>
              </a:ext>
            </a:extLst>
          </p:cNvPr>
          <p:cNvSpPr/>
          <p:nvPr/>
        </p:nvSpPr>
        <p:spPr>
          <a:xfrm>
            <a:off x="345251" y="4713935"/>
            <a:ext cx="1181870" cy="600031"/>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quotes-</a:t>
            </a:r>
            <a:r>
              <a:rPr lang="en-US" sz="1600" kern="0" dirty="0" err="1">
                <a:solidFill>
                  <a:srgbClr val="353535"/>
                </a:solidFill>
                <a:latin typeface="Calibri"/>
              </a:rPr>
              <a:t>api</a:t>
            </a:r>
            <a:endParaRPr lang="en-US" sz="1050" kern="0" dirty="0">
              <a:solidFill>
                <a:srgbClr val="353535"/>
              </a:solidFill>
              <a:latin typeface="Calibri"/>
            </a:endParaRPr>
          </a:p>
        </p:txBody>
      </p:sp>
      <p:sp>
        <p:nvSpPr>
          <p:cNvPr id="173" name="Rectangle 172">
            <a:extLst>
              <a:ext uri="{FF2B5EF4-FFF2-40B4-BE49-F238E27FC236}">
                <a16:creationId xmlns:a16="http://schemas.microsoft.com/office/drawing/2014/main" id="{E6D88BEF-C6E6-436D-8FDB-6111F0B1D74C}"/>
              </a:ext>
            </a:extLst>
          </p:cNvPr>
          <p:cNvSpPr/>
          <p:nvPr/>
        </p:nvSpPr>
        <p:spPr>
          <a:xfrm>
            <a:off x="1177029" y="3690997"/>
            <a:ext cx="1181870" cy="600031"/>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pic>
        <p:nvPicPr>
          <p:cNvPr id="175" name="Graphic 174">
            <a:extLst>
              <a:ext uri="{FF2B5EF4-FFF2-40B4-BE49-F238E27FC236}">
                <a16:creationId xmlns:a16="http://schemas.microsoft.com/office/drawing/2014/main" id="{CC48B6F4-EC7F-4593-AAA5-94C808EB90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7926" y="5607575"/>
            <a:ext cx="736520" cy="736520"/>
          </a:xfrm>
          <a:prstGeom prst="rect">
            <a:avLst/>
          </a:prstGeom>
        </p:spPr>
      </p:pic>
      <p:cxnSp>
        <p:nvCxnSpPr>
          <p:cNvPr id="346" name="Straight Arrow Connector 345">
            <a:extLst>
              <a:ext uri="{FF2B5EF4-FFF2-40B4-BE49-F238E27FC236}">
                <a16:creationId xmlns:a16="http://schemas.microsoft.com/office/drawing/2014/main" id="{7158D64D-9041-4187-A4EE-137A9C4468C8}"/>
              </a:ext>
            </a:extLst>
          </p:cNvPr>
          <p:cNvCxnSpPr>
            <a:cxnSpLocks/>
            <a:stCxn id="173" idx="2"/>
            <a:endCxn id="172" idx="0"/>
          </p:cNvCxnSpPr>
          <p:nvPr/>
        </p:nvCxnSpPr>
        <p:spPr>
          <a:xfrm flipH="1">
            <a:off x="936186" y="4291028"/>
            <a:ext cx="83177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9" name="Straight Arrow Connector 348">
            <a:extLst>
              <a:ext uri="{FF2B5EF4-FFF2-40B4-BE49-F238E27FC236}">
                <a16:creationId xmlns:a16="http://schemas.microsoft.com/office/drawing/2014/main" id="{C69EE670-B04F-4AC4-B2C6-EEB46113B163}"/>
              </a:ext>
            </a:extLst>
          </p:cNvPr>
          <p:cNvCxnSpPr>
            <a:cxnSpLocks/>
            <a:stCxn id="173" idx="2"/>
            <a:endCxn id="174" idx="0"/>
          </p:cNvCxnSpPr>
          <p:nvPr/>
        </p:nvCxnSpPr>
        <p:spPr>
          <a:xfrm>
            <a:off x="1767964" y="4291028"/>
            <a:ext cx="106828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56" name="Straight Arrow Connector 355">
            <a:extLst>
              <a:ext uri="{FF2B5EF4-FFF2-40B4-BE49-F238E27FC236}">
                <a16:creationId xmlns:a16="http://schemas.microsoft.com/office/drawing/2014/main" id="{F03885C7-2C04-47B0-A23D-9F17D092A795}"/>
              </a:ext>
            </a:extLst>
          </p:cNvPr>
          <p:cNvCxnSpPr>
            <a:cxnSpLocks/>
            <a:stCxn id="172" idx="2"/>
            <a:endCxn id="175" idx="0"/>
          </p:cNvCxnSpPr>
          <p:nvPr/>
        </p:nvCxnSpPr>
        <p:spPr>
          <a:xfrm>
            <a:off x="936186" y="5313966"/>
            <a:ext cx="0" cy="293609"/>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71" name="Cube 170">
            <a:extLst>
              <a:ext uri="{FF2B5EF4-FFF2-40B4-BE49-F238E27FC236}">
                <a16:creationId xmlns:a16="http://schemas.microsoft.com/office/drawing/2014/main" id="{2D4E10C3-90FE-44ED-939F-7144643AC7C3}"/>
              </a:ext>
            </a:extLst>
          </p:cNvPr>
          <p:cNvSpPr/>
          <p:nvPr/>
        </p:nvSpPr>
        <p:spPr bwMode="auto">
          <a:xfrm>
            <a:off x="2237539" y="556527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174" name="Rectangle 173">
            <a:extLst>
              <a:ext uri="{FF2B5EF4-FFF2-40B4-BE49-F238E27FC236}">
                <a16:creationId xmlns:a16="http://schemas.microsoft.com/office/drawing/2014/main" id="{1463B37A-ACFB-4054-B0F0-3C07A13A8579}"/>
              </a:ext>
            </a:extLst>
          </p:cNvPr>
          <p:cNvSpPr/>
          <p:nvPr/>
        </p:nvSpPr>
        <p:spPr>
          <a:xfrm>
            <a:off x="2245317" y="4713935"/>
            <a:ext cx="1181870" cy="600031"/>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important-</a:t>
            </a:r>
            <a:r>
              <a:rPr lang="en-US" sz="1600" kern="0" dirty="0" err="1">
                <a:solidFill>
                  <a:srgbClr val="353535"/>
                </a:solidFill>
                <a:latin typeface="Calibri"/>
              </a:rPr>
              <a:t>api</a:t>
            </a:r>
            <a:endParaRPr lang="en-US" sz="1050" kern="0" dirty="0">
              <a:solidFill>
                <a:srgbClr val="353535"/>
              </a:solidFill>
              <a:latin typeface="Calibri"/>
            </a:endParaRPr>
          </a:p>
        </p:txBody>
      </p:sp>
      <p:cxnSp>
        <p:nvCxnSpPr>
          <p:cNvPr id="176" name="Straight Arrow Connector 175">
            <a:extLst>
              <a:ext uri="{FF2B5EF4-FFF2-40B4-BE49-F238E27FC236}">
                <a16:creationId xmlns:a16="http://schemas.microsoft.com/office/drawing/2014/main" id="{C13E69CA-EDAD-492A-ADAE-B0A6A4307AA3}"/>
              </a:ext>
            </a:extLst>
          </p:cNvPr>
          <p:cNvCxnSpPr>
            <a:cxnSpLocks/>
            <a:stCxn id="174" idx="2"/>
            <a:endCxn id="171" idx="1"/>
          </p:cNvCxnSpPr>
          <p:nvPr/>
        </p:nvCxnSpPr>
        <p:spPr>
          <a:xfrm flipH="1">
            <a:off x="2831471" y="5313966"/>
            <a:ext cx="4781" cy="351545"/>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34" name="Lightning Bolt 233">
            <a:extLst>
              <a:ext uri="{FF2B5EF4-FFF2-40B4-BE49-F238E27FC236}">
                <a16:creationId xmlns:a16="http://schemas.microsoft.com/office/drawing/2014/main" id="{5C6245E2-AC66-472D-8867-B920AC5A805C}"/>
              </a:ext>
            </a:extLst>
          </p:cNvPr>
          <p:cNvSpPr/>
          <p:nvPr/>
        </p:nvSpPr>
        <p:spPr>
          <a:xfrm>
            <a:off x="5735466" y="198664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235" name="Straight Arrow Connector 234">
            <a:extLst>
              <a:ext uri="{FF2B5EF4-FFF2-40B4-BE49-F238E27FC236}">
                <a16:creationId xmlns:a16="http://schemas.microsoft.com/office/drawing/2014/main" id="{6623E860-5D37-45C1-BBFC-4B1FE8F804B5}"/>
              </a:ext>
            </a:extLst>
          </p:cNvPr>
          <p:cNvCxnSpPr>
            <a:cxnSpLocks/>
            <a:endCxn id="238" idx="1"/>
          </p:cNvCxnSpPr>
          <p:nvPr/>
        </p:nvCxnSpPr>
        <p:spPr>
          <a:xfrm>
            <a:off x="3191957" y="1986640"/>
            <a:ext cx="520525" cy="347081"/>
          </a:xfrm>
          <a:prstGeom prst="straightConnector1">
            <a:avLst/>
          </a:prstGeom>
          <a:ln w="57150">
            <a:solidFill>
              <a:srgbClr val="F74A3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36" name="Straight Arrow Connector 235">
            <a:extLst>
              <a:ext uri="{FF2B5EF4-FFF2-40B4-BE49-F238E27FC236}">
                <a16:creationId xmlns:a16="http://schemas.microsoft.com/office/drawing/2014/main" id="{8D75F167-9CE9-47A1-8D59-E44FBD818C2F}"/>
              </a:ext>
            </a:extLst>
          </p:cNvPr>
          <p:cNvCxnSpPr>
            <a:cxnSpLocks/>
            <a:stCxn id="238" idx="3"/>
            <a:endCxn id="241" idx="1"/>
          </p:cNvCxnSpPr>
          <p:nvPr/>
        </p:nvCxnSpPr>
        <p:spPr>
          <a:xfrm>
            <a:off x="4528390" y="2333721"/>
            <a:ext cx="460488" cy="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37" name="Group 236">
            <a:extLst>
              <a:ext uri="{FF2B5EF4-FFF2-40B4-BE49-F238E27FC236}">
                <a16:creationId xmlns:a16="http://schemas.microsoft.com/office/drawing/2014/main" id="{11714CB3-D574-424E-98C9-B26B64199616}"/>
              </a:ext>
            </a:extLst>
          </p:cNvPr>
          <p:cNvGrpSpPr/>
          <p:nvPr/>
        </p:nvGrpSpPr>
        <p:grpSpPr>
          <a:xfrm>
            <a:off x="3574486" y="1925767"/>
            <a:ext cx="1091901" cy="1135670"/>
            <a:chOff x="3574486" y="1925767"/>
            <a:chExt cx="1091901" cy="1135670"/>
          </a:xfrm>
        </p:grpSpPr>
        <p:pic>
          <p:nvPicPr>
            <p:cNvPr id="238" name="Graphic 237">
              <a:extLst>
                <a:ext uri="{FF2B5EF4-FFF2-40B4-BE49-F238E27FC236}">
                  <a16:creationId xmlns:a16="http://schemas.microsoft.com/office/drawing/2014/main" id="{C62F4E4F-E343-4D7E-90BB-DB2471E8C82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12482" y="1925767"/>
              <a:ext cx="815908" cy="815908"/>
            </a:xfrm>
            <a:prstGeom prst="rect">
              <a:avLst/>
            </a:prstGeom>
          </p:spPr>
        </p:pic>
        <p:sp>
          <p:nvSpPr>
            <p:cNvPr id="239" name="Rectangle 238">
              <a:extLst>
                <a:ext uri="{FF2B5EF4-FFF2-40B4-BE49-F238E27FC236}">
                  <a16:creationId xmlns:a16="http://schemas.microsoft.com/office/drawing/2014/main" id="{3A5571B0-1448-4F08-8747-C7A4105123BA}"/>
                </a:ext>
              </a:extLst>
            </p:cNvPr>
            <p:cNvSpPr/>
            <p:nvPr/>
          </p:nvSpPr>
          <p:spPr>
            <a:xfrm>
              <a:off x="3574486" y="2692105"/>
              <a:ext cx="109190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ACR Build</a:t>
              </a:r>
            </a:p>
          </p:txBody>
        </p:sp>
      </p:grpSp>
      <p:grpSp>
        <p:nvGrpSpPr>
          <p:cNvPr id="240" name="Group 239">
            <a:extLst>
              <a:ext uri="{FF2B5EF4-FFF2-40B4-BE49-F238E27FC236}">
                <a16:creationId xmlns:a16="http://schemas.microsoft.com/office/drawing/2014/main" id="{16575C65-36D2-443C-8B70-265B41C4BF3D}"/>
              </a:ext>
            </a:extLst>
          </p:cNvPr>
          <p:cNvGrpSpPr/>
          <p:nvPr/>
        </p:nvGrpSpPr>
        <p:grpSpPr>
          <a:xfrm>
            <a:off x="4530635" y="1868001"/>
            <a:ext cx="1830342" cy="1195908"/>
            <a:chOff x="4530635" y="1868001"/>
            <a:chExt cx="1830342" cy="1195908"/>
          </a:xfrm>
        </p:grpSpPr>
        <p:pic>
          <p:nvPicPr>
            <p:cNvPr id="241" name="Graphic 240">
              <a:extLst>
                <a:ext uri="{FF2B5EF4-FFF2-40B4-BE49-F238E27FC236}">
                  <a16:creationId xmlns:a16="http://schemas.microsoft.com/office/drawing/2014/main" id="{04FF1844-5F9E-48D1-BD60-8B56F47C2DF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988878" y="1868001"/>
              <a:ext cx="931440" cy="931440"/>
            </a:xfrm>
            <a:prstGeom prst="rect">
              <a:avLst/>
            </a:prstGeom>
          </p:spPr>
        </p:pic>
        <p:sp>
          <p:nvSpPr>
            <p:cNvPr id="242" name="TextBox 241">
              <a:extLst>
                <a:ext uri="{FF2B5EF4-FFF2-40B4-BE49-F238E27FC236}">
                  <a16:creationId xmlns:a16="http://schemas.microsoft.com/office/drawing/2014/main" id="{C09CD561-CC63-4D76-953F-DAE4FD07241A}"/>
                </a:ext>
              </a:extLst>
            </p:cNvPr>
            <p:cNvSpPr txBox="1"/>
            <p:nvPr/>
          </p:nvSpPr>
          <p:spPr>
            <a:xfrm>
              <a:off x="4530635" y="2694577"/>
              <a:ext cx="1830342" cy="369332"/>
            </a:xfrm>
            <a:prstGeom prst="rect">
              <a:avLst/>
            </a:prstGeom>
            <a:noFill/>
          </p:spPr>
          <p:txBody>
            <a:bodyPr wrap="square" rtlCol="0">
              <a:spAutoFit/>
            </a:bodyPr>
            <a:lstStyle/>
            <a:p>
              <a:pPr algn="ctr"/>
              <a:r>
                <a:rPr lang="en-US" sz="1800" dirty="0">
                  <a:latin typeface="Calibri" panose="020F0502020204030204" pitchFamily="34" charset="0"/>
                  <a:cs typeface="Calibri" panose="020F0502020204030204" pitchFamily="34" charset="0"/>
                </a:rPr>
                <a:t>ACR</a:t>
              </a:r>
            </a:p>
          </p:txBody>
        </p:sp>
      </p:grpSp>
      <p:pic>
        <p:nvPicPr>
          <p:cNvPr id="243" name="Picture 10" descr="https://wiki.jenkins-ci.org/download/attachments/2916393/logo-title.png?version=1&amp;modificationDate=1302753947000">
            <a:extLst>
              <a:ext uri="{FF2B5EF4-FFF2-40B4-BE49-F238E27FC236}">
                <a16:creationId xmlns:a16="http://schemas.microsoft.com/office/drawing/2014/main" id="{7FD409BA-F300-442F-B6AD-6EEB4D2EE6B6}"/>
              </a:ext>
            </a:extLst>
          </p:cNvPr>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r="72203"/>
          <a:stretch/>
        </p:blipFill>
        <p:spPr bwMode="auto">
          <a:xfrm>
            <a:off x="6047409" y="1676008"/>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244" name="Picture 2" descr="https://ngeor.files.wordpress.com/2017/11/helm-small.png">
            <a:extLst>
              <a:ext uri="{FF2B5EF4-FFF2-40B4-BE49-F238E27FC236}">
                <a16:creationId xmlns:a16="http://schemas.microsoft.com/office/drawing/2014/main" id="{52D0A480-00DB-444D-BFF0-133699E39663}"/>
              </a:ext>
            </a:extLst>
          </p:cNvPr>
          <p:cNvPicPr>
            <a:picLocks noChangeAspect="1" noChangeArrowheads="1"/>
          </p:cNvPicPr>
          <p:nvPr/>
        </p:nvPicPr>
        <p:blipFill>
          <a:blip r:embed="rId10">
            <a:duotone>
              <a:prstClr val="black"/>
              <a:srgbClr val="0078D4">
                <a:tint val="45000"/>
                <a:satMod val="400000"/>
              </a:srgbClr>
            </a:duotone>
            <a:extLst>
              <a:ext uri="{BEBA8EAE-BF5A-486C-A8C5-ECC9F3942E4B}">
                <a14:imgProps xmlns:a14="http://schemas.microsoft.com/office/drawing/2010/main">
                  <a14:imgLayer r:embed="rId11">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54980" y="2418911"/>
            <a:ext cx="376473" cy="390307"/>
          </a:xfrm>
          <a:prstGeom prst="rect">
            <a:avLst/>
          </a:prstGeom>
          <a:noFill/>
          <a:extLst>
            <a:ext uri="{909E8E84-426E-40DD-AFC4-6F175D3DCCD1}">
              <a14:hiddenFill xmlns:a14="http://schemas.microsoft.com/office/drawing/2010/main">
                <a:solidFill>
                  <a:srgbClr val="FFFFFF"/>
                </a:solidFill>
              </a14:hiddenFill>
            </a:ext>
          </a:extLst>
        </p:spPr>
      </p:pic>
      <p:grpSp>
        <p:nvGrpSpPr>
          <p:cNvPr id="245" name="Group 244">
            <a:extLst>
              <a:ext uri="{FF2B5EF4-FFF2-40B4-BE49-F238E27FC236}">
                <a16:creationId xmlns:a16="http://schemas.microsoft.com/office/drawing/2014/main" id="{37DA7515-4BEC-4119-A796-30E6C7DC3A45}"/>
              </a:ext>
            </a:extLst>
          </p:cNvPr>
          <p:cNvGrpSpPr/>
          <p:nvPr/>
        </p:nvGrpSpPr>
        <p:grpSpPr>
          <a:xfrm>
            <a:off x="6813490" y="1743156"/>
            <a:ext cx="1579973" cy="1631950"/>
            <a:chOff x="10350041" y="1743156"/>
            <a:chExt cx="1579973" cy="1631950"/>
          </a:xfrm>
        </p:grpSpPr>
        <p:pic>
          <p:nvPicPr>
            <p:cNvPr id="246" name="Picture 245">
              <a:extLst>
                <a:ext uri="{FF2B5EF4-FFF2-40B4-BE49-F238E27FC236}">
                  <a16:creationId xmlns:a16="http://schemas.microsoft.com/office/drawing/2014/main" id="{E1082928-8CA7-489E-9FA5-E189FFF0B4EC}"/>
                </a:ext>
              </a:extLst>
            </p:cNvPr>
            <p:cNvPicPr>
              <a:picLocks noChangeAspect="1"/>
            </p:cNvPicPr>
            <p:nvPr/>
          </p:nvPicPr>
          <p:blipFill>
            <a:blip r:embed="rId12"/>
            <a:stretch>
              <a:fillRect/>
            </a:stretch>
          </p:blipFill>
          <p:spPr>
            <a:xfrm>
              <a:off x="10350041" y="1743156"/>
              <a:ext cx="1579973" cy="1203595"/>
            </a:xfrm>
            <a:prstGeom prst="rect">
              <a:avLst/>
            </a:prstGeom>
          </p:spPr>
        </p:pic>
        <p:sp>
          <p:nvSpPr>
            <p:cNvPr id="247" name="TextBox 246">
              <a:extLst>
                <a:ext uri="{FF2B5EF4-FFF2-40B4-BE49-F238E27FC236}">
                  <a16:creationId xmlns:a16="http://schemas.microsoft.com/office/drawing/2014/main" id="{764D26DD-0F14-450B-A053-A9908F132AAC}"/>
                </a:ext>
              </a:extLst>
            </p:cNvPr>
            <p:cNvSpPr txBox="1"/>
            <p:nvPr/>
          </p:nvSpPr>
          <p:spPr>
            <a:xfrm>
              <a:off x="10519371" y="3005774"/>
              <a:ext cx="1247442" cy="369332"/>
            </a:xfrm>
            <a:prstGeom prst="rect">
              <a:avLst/>
            </a:prstGeom>
            <a:noFill/>
          </p:spPr>
          <p:txBody>
            <a:bodyPr wrap="square" rtlCol="0">
              <a:spAutoFit/>
            </a:bodyPr>
            <a:lstStyle/>
            <a:p>
              <a:pPr algn="ctr"/>
              <a:r>
                <a:rPr lang="en-US" sz="1800" dirty="0"/>
                <a:t>East US</a:t>
              </a:r>
            </a:p>
          </p:txBody>
        </p:sp>
        <p:pic>
          <p:nvPicPr>
            <p:cNvPr id="248" name="Graphic 247">
              <a:extLst>
                <a:ext uri="{FF2B5EF4-FFF2-40B4-BE49-F238E27FC236}">
                  <a16:creationId xmlns:a16="http://schemas.microsoft.com/office/drawing/2014/main" id="{C80E0563-159F-4AAB-8883-9F8E2BFEA42E}"/>
                </a:ext>
              </a:extLst>
            </p:cNvPr>
            <p:cNvPicPr>
              <a:picLocks noChangeAspect="1"/>
            </p:cNvPicPr>
            <p:nvPr/>
          </p:nvPicPr>
          <p:blipFill rotWithShape="1">
            <a:blip r:embed="rId13">
              <a:extLst>
                <a:ext uri="{96DAC541-7B7A-43D3-8B79-37D633B846F1}">
                  <asvg:svgBlip xmlns:asvg="http://schemas.microsoft.com/office/drawing/2016/SVG/main" r:embed="rId14"/>
                </a:ext>
              </a:extLst>
            </a:blip>
            <a:srcRect l="20371" r="19661" b="28720"/>
            <a:stretch/>
          </p:blipFill>
          <p:spPr>
            <a:xfrm>
              <a:off x="10862745" y="2059101"/>
              <a:ext cx="554564" cy="571704"/>
            </a:xfrm>
            <a:prstGeom prst="rect">
              <a:avLst/>
            </a:prstGeom>
          </p:spPr>
        </p:pic>
      </p:grpSp>
      <p:grpSp>
        <p:nvGrpSpPr>
          <p:cNvPr id="249" name="Group 248">
            <a:extLst>
              <a:ext uri="{FF2B5EF4-FFF2-40B4-BE49-F238E27FC236}">
                <a16:creationId xmlns:a16="http://schemas.microsoft.com/office/drawing/2014/main" id="{F0384391-CCAD-4E7F-A5BC-EE7EB8952B88}"/>
              </a:ext>
            </a:extLst>
          </p:cNvPr>
          <p:cNvGrpSpPr/>
          <p:nvPr/>
        </p:nvGrpSpPr>
        <p:grpSpPr>
          <a:xfrm>
            <a:off x="1276825" y="1727454"/>
            <a:ext cx="1848252" cy="775922"/>
            <a:chOff x="1276825" y="1727454"/>
            <a:chExt cx="1848252" cy="775922"/>
          </a:xfrm>
        </p:grpSpPr>
        <p:pic>
          <p:nvPicPr>
            <p:cNvPr id="250" name="Picture 249">
              <a:extLst>
                <a:ext uri="{FF2B5EF4-FFF2-40B4-BE49-F238E27FC236}">
                  <a16:creationId xmlns:a16="http://schemas.microsoft.com/office/drawing/2014/main" id="{A06797CE-CF74-4707-BC83-C56851D77CED}"/>
                </a:ext>
              </a:extLst>
            </p:cNvPr>
            <p:cNvPicPr>
              <a:picLocks noChangeAspect="1"/>
            </p:cNvPicPr>
            <p:nvPr/>
          </p:nvPicPr>
          <p:blipFill>
            <a:blip r:embed="rId15"/>
            <a:stretch>
              <a:fillRect/>
            </a:stretch>
          </p:blipFill>
          <p:spPr>
            <a:xfrm>
              <a:off x="2848699" y="1727454"/>
              <a:ext cx="276378" cy="274620"/>
            </a:xfrm>
            <a:prstGeom prst="rect">
              <a:avLst/>
            </a:prstGeom>
          </p:spPr>
        </p:pic>
        <p:pic>
          <p:nvPicPr>
            <p:cNvPr id="251" name="Picture 250">
              <a:extLst>
                <a:ext uri="{FF2B5EF4-FFF2-40B4-BE49-F238E27FC236}">
                  <a16:creationId xmlns:a16="http://schemas.microsoft.com/office/drawing/2014/main" id="{53FB31E0-E6D6-4E12-B8F5-F37837BBF4A1}"/>
                </a:ext>
              </a:extLst>
            </p:cNvPr>
            <p:cNvPicPr>
              <a:picLocks noChangeAspect="1"/>
            </p:cNvPicPr>
            <p:nvPr/>
          </p:nvPicPr>
          <p:blipFill>
            <a:blip r:embed="rId16"/>
            <a:stretch>
              <a:fillRect/>
            </a:stretch>
          </p:blipFill>
          <p:spPr>
            <a:xfrm>
              <a:off x="1276825" y="1745719"/>
              <a:ext cx="1586103" cy="527379"/>
            </a:xfrm>
            <a:prstGeom prst="rect">
              <a:avLst/>
            </a:prstGeom>
          </p:spPr>
        </p:pic>
        <p:pic>
          <p:nvPicPr>
            <p:cNvPr id="252" name="Picture 251">
              <a:extLst>
                <a:ext uri="{FF2B5EF4-FFF2-40B4-BE49-F238E27FC236}">
                  <a16:creationId xmlns:a16="http://schemas.microsoft.com/office/drawing/2014/main" id="{4F4B8924-D3C1-499C-8E6C-28B7F68069AE}"/>
                </a:ext>
              </a:extLst>
            </p:cNvPr>
            <p:cNvPicPr>
              <a:picLocks noChangeAspect="1"/>
            </p:cNvPicPr>
            <p:nvPr/>
          </p:nvPicPr>
          <p:blipFill rotWithShape="1">
            <a:blip r:embed="rId2"/>
            <a:srcRect l="3131" t="25788" r="2725" b="20947"/>
            <a:stretch/>
          </p:blipFill>
          <p:spPr>
            <a:xfrm>
              <a:off x="2514152" y="2165563"/>
              <a:ext cx="402499" cy="246154"/>
            </a:xfrm>
            <a:prstGeom prst="rect">
              <a:avLst/>
            </a:prstGeom>
          </p:spPr>
        </p:pic>
        <p:sp>
          <p:nvSpPr>
            <p:cNvPr id="253" name="Rectangle 252">
              <a:extLst>
                <a:ext uri="{FF2B5EF4-FFF2-40B4-BE49-F238E27FC236}">
                  <a16:creationId xmlns:a16="http://schemas.microsoft.com/office/drawing/2014/main" id="{54C23AC7-76CC-4ABF-98E5-64AEA466DC6A}"/>
                </a:ext>
              </a:extLst>
            </p:cNvPr>
            <p:cNvSpPr/>
            <p:nvPr/>
          </p:nvSpPr>
          <p:spPr>
            <a:xfrm>
              <a:off x="1767964" y="2134044"/>
              <a:ext cx="83869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/Demo</a:t>
              </a:r>
            </a:p>
          </p:txBody>
        </p:sp>
      </p:grpSp>
      <p:sp>
        <p:nvSpPr>
          <p:cNvPr id="254" name="Lightning Bolt 253">
            <a:extLst>
              <a:ext uri="{FF2B5EF4-FFF2-40B4-BE49-F238E27FC236}">
                <a16:creationId xmlns:a16="http://schemas.microsoft.com/office/drawing/2014/main" id="{F256312A-A60D-4118-B97B-0808595BAFE3}"/>
              </a:ext>
            </a:extLst>
          </p:cNvPr>
          <p:cNvSpPr/>
          <p:nvPr/>
        </p:nvSpPr>
        <p:spPr>
          <a:xfrm>
            <a:off x="3148678" y="1680399"/>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pic>
        <p:nvPicPr>
          <p:cNvPr id="255" name="Graphic 254">
            <a:extLst>
              <a:ext uri="{FF2B5EF4-FFF2-40B4-BE49-F238E27FC236}">
                <a16:creationId xmlns:a16="http://schemas.microsoft.com/office/drawing/2014/main" id="{B2C54F12-1171-44E5-869C-46E45ED0407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78449" y="2614064"/>
            <a:ext cx="736521" cy="736521"/>
          </a:xfrm>
          <a:prstGeom prst="rect">
            <a:avLst/>
          </a:prstGeom>
        </p:spPr>
      </p:pic>
      <p:sp>
        <p:nvSpPr>
          <p:cNvPr id="256" name="Cube 255">
            <a:extLst>
              <a:ext uri="{FF2B5EF4-FFF2-40B4-BE49-F238E27FC236}">
                <a16:creationId xmlns:a16="http://schemas.microsoft.com/office/drawing/2014/main" id="{405A9645-01DF-4E8E-A215-DE8F5B9543B6}"/>
              </a:ext>
            </a:extLst>
          </p:cNvPr>
          <p:cNvSpPr/>
          <p:nvPr/>
        </p:nvSpPr>
        <p:spPr bwMode="auto">
          <a:xfrm>
            <a:off x="10370918" y="342900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grpSp>
        <p:nvGrpSpPr>
          <p:cNvPr id="257" name="Group 256">
            <a:extLst>
              <a:ext uri="{FF2B5EF4-FFF2-40B4-BE49-F238E27FC236}">
                <a16:creationId xmlns:a16="http://schemas.microsoft.com/office/drawing/2014/main" id="{1A960F39-8D0D-469E-A49B-34BD3D99FA7B}"/>
              </a:ext>
            </a:extLst>
          </p:cNvPr>
          <p:cNvGrpSpPr/>
          <p:nvPr/>
        </p:nvGrpSpPr>
        <p:grpSpPr>
          <a:xfrm>
            <a:off x="9273811" y="1719236"/>
            <a:ext cx="721037" cy="444217"/>
            <a:chOff x="3240661" y="1005909"/>
            <a:chExt cx="540854" cy="333210"/>
          </a:xfrm>
        </p:grpSpPr>
        <p:grpSp>
          <p:nvGrpSpPr>
            <p:cNvPr id="258" name="Group 257">
              <a:extLst>
                <a:ext uri="{FF2B5EF4-FFF2-40B4-BE49-F238E27FC236}">
                  <a16:creationId xmlns:a16="http://schemas.microsoft.com/office/drawing/2014/main" id="{9D84F518-E799-46DD-9C2D-2254BF50EEDD}"/>
                </a:ext>
              </a:extLst>
            </p:cNvPr>
            <p:cNvGrpSpPr/>
            <p:nvPr/>
          </p:nvGrpSpPr>
          <p:grpSpPr>
            <a:xfrm>
              <a:off x="3240661" y="1005909"/>
              <a:ext cx="540854" cy="333210"/>
              <a:chOff x="1926169" y="1632181"/>
              <a:chExt cx="540854" cy="333210"/>
            </a:xfrm>
          </p:grpSpPr>
          <p:sp>
            <p:nvSpPr>
              <p:cNvPr id="260" name="Rectangle 259">
                <a:extLst>
                  <a:ext uri="{FF2B5EF4-FFF2-40B4-BE49-F238E27FC236}">
                    <a16:creationId xmlns:a16="http://schemas.microsoft.com/office/drawing/2014/main" id="{A6943626-50C2-45A9-8CDE-2A53AE17107D}"/>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61" name="Rectangle 260">
                <a:extLst>
                  <a:ext uri="{FF2B5EF4-FFF2-40B4-BE49-F238E27FC236}">
                    <a16:creationId xmlns:a16="http://schemas.microsoft.com/office/drawing/2014/main" id="{53B14489-5260-4557-8AD1-A9C4BF8332B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262" name="Group 261">
                <a:extLst>
                  <a:ext uri="{FF2B5EF4-FFF2-40B4-BE49-F238E27FC236}">
                    <a16:creationId xmlns:a16="http://schemas.microsoft.com/office/drawing/2014/main" id="{93CB0389-CE81-4805-9279-25FEBD82AF94}"/>
                  </a:ext>
                </a:extLst>
              </p:cNvPr>
              <p:cNvGrpSpPr/>
              <p:nvPr/>
            </p:nvGrpSpPr>
            <p:grpSpPr>
              <a:xfrm>
                <a:off x="1989961" y="1665409"/>
                <a:ext cx="413499" cy="266755"/>
                <a:chOff x="1371600" y="2038342"/>
                <a:chExt cx="609600" cy="393263"/>
              </a:xfrm>
            </p:grpSpPr>
            <p:cxnSp>
              <p:nvCxnSpPr>
                <p:cNvPr id="266" name="Straight Connector 265">
                  <a:extLst>
                    <a:ext uri="{FF2B5EF4-FFF2-40B4-BE49-F238E27FC236}">
                      <a16:creationId xmlns:a16="http://schemas.microsoft.com/office/drawing/2014/main" id="{76F52672-ACE7-4B2E-BC3D-519111F033FB}"/>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267" name="Straight Connector 266">
                  <a:extLst>
                    <a:ext uri="{FF2B5EF4-FFF2-40B4-BE49-F238E27FC236}">
                      <a16:creationId xmlns:a16="http://schemas.microsoft.com/office/drawing/2014/main" id="{CD285C10-63EB-4E0C-801B-EBC587E4B07E}"/>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268" name="Straight Connector 267">
                  <a:extLst>
                    <a:ext uri="{FF2B5EF4-FFF2-40B4-BE49-F238E27FC236}">
                      <a16:creationId xmlns:a16="http://schemas.microsoft.com/office/drawing/2014/main" id="{5EE6EDDA-9F04-470F-96B0-3B2604EFC13B}"/>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269" name="Straight Connector 268">
                  <a:extLst>
                    <a:ext uri="{FF2B5EF4-FFF2-40B4-BE49-F238E27FC236}">
                      <a16:creationId xmlns:a16="http://schemas.microsoft.com/office/drawing/2014/main" id="{4C2381B1-897C-4F02-99BC-15BF86D2ABD8}"/>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270" name="Straight Connector 269">
                  <a:extLst>
                    <a:ext uri="{FF2B5EF4-FFF2-40B4-BE49-F238E27FC236}">
                      <a16:creationId xmlns:a16="http://schemas.microsoft.com/office/drawing/2014/main" id="{A57410ED-09AA-4F26-917D-AFB6A4EEF37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271" name="Straight Connector 270">
                  <a:extLst>
                    <a:ext uri="{FF2B5EF4-FFF2-40B4-BE49-F238E27FC236}">
                      <a16:creationId xmlns:a16="http://schemas.microsoft.com/office/drawing/2014/main" id="{47EA56F6-46D0-416A-99E8-06836123AD61}"/>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272" name="Straight Connector 271">
                  <a:extLst>
                    <a:ext uri="{FF2B5EF4-FFF2-40B4-BE49-F238E27FC236}">
                      <a16:creationId xmlns:a16="http://schemas.microsoft.com/office/drawing/2014/main" id="{52F022AE-8CFC-4FC6-9B48-90D3C14D2328}"/>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273" name="Straight Connector 272">
                  <a:extLst>
                    <a:ext uri="{FF2B5EF4-FFF2-40B4-BE49-F238E27FC236}">
                      <a16:creationId xmlns:a16="http://schemas.microsoft.com/office/drawing/2014/main" id="{99BFEB33-9AC7-4A83-B299-6010F6C0813E}"/>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274" name="Straight Connector 273">
                  <a:extLst>
                    <a:ext uri="{FF2B5EF4-FFF2-40B4-BE49-F238E27FC236}">
                      <a16:creationId xmlns:a16="http://schemas.microsoft.com/office/drawing/2014/main" id="{4CECA2F0-888B-492A-A522-62D1CE5942A2}"/>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263" name="Rectangle 262">
                <a:extLst>
                  <a:ext uri="{FF2B5EF4-FFF2-40B4-BE49-F238E27FC236}">
                    <a16:creationId xmlns:a16="http://schemas.microsoft.com/office/drawing/2014/main" id="{8C68C24E-BB3B-43A9-B8B4-40A2EAC758DA}"/>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64" name="Rectangle 263">
                <a:extLst>
                  <a:ext uri="{FF2B5EF4-FFF2-40B4-BE49-F238E27FC236}">
                    <a16:creationId xmlns:a16="http://schemas.microsoft.com/office/drawing/2014/main" id="{27712177-B092-4424-999E-4089C1DBC835}"/>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65" name="Rectangle 264">
                <a:extLst>
                  <a:ext uri="{FF2B5EF4-FFF2-40B4-BE49-F238E27FC236}">
                    <a16:creationId xmlns:a16="http://schemas.microsoft.com/office/drawing/2014/main" id="{52B37239-CB80-4884-9721-F3646D1AFAC0}"/>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259" name="Rectangle 258">
              <a:extLst>
                <a:ext uri="{FF2B5EF4-FFF2-40B4-BE49-F238E27FC236}">
                  <a16:creationId xmlns:a16="http://schemas.microsoft.com/office/drawing/2014/main" id="{E0FD23D1-246F-40A4-A480-6FA259D1E75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Important</a:t>
              </a:r>
              <a:br>
                <a:rPr lang="en-US" sz="700" kern="0" dirty="0">
                  <a:solidFill>
                    <a:sysClr val="windowText" lastClr="000000"/>
                  </a:solidFill>
                  <a:latin typeface="Calibri"/>
                </a:rPr>
              </a:br>
              <a:r>
                <a:rPr lang="en-US" sz="700" kern="0" dirty="0">
                  <a:solidFill>
                    <a:sysClr val="windowText" lastClr="000000"/>
                  </a:solidFill>
                  <a:latin typeface="Calibri"/>
                </a:rPr>
                <a:t>-</a:t>
              </a:r>
              <a:r>
                <a:rPr lang="en-US" sz="700" kern="0" dirty="0" err="1">
                  <a:solidFill>
                    <a:sysClr val="windowText" lastClr="000000"/>
                  </a:solidFill>
                  <a:latin typeface="Calibri"/>
                </a:rPr>
                <a:t>api</a:t>
              </a:r>
              <a:endParaRPr lang="en-US" sz="400" kern="0" dirty="0">
                <a:solidFill>
                  <a:sysClr val="windowText" lastClr="000000"/>
                </a:solidFill>
                <a:latin typeface="Calibri"/>
              </a:endParaRPr>
            </a:p>
          </p:txBody>
        </p:sp>
      </p:grpSp>
      <p:grpSp>
        <p:nvGrpSpPr>
          <p:cNvPr id="275" name="Group 274">
            <a:extLst>
              <a:ext uri="{FF2B5EF4-FFF2-40B4-BE49-F238E27FC236}">
                <a16:creationId xmlns:a16="http://schemas.microsoft.com/office/drawing/2014/main" id="{738B6668-5978-44F0-A391-973996261BE3}"/>
              </a:ext>
            </a:extLst>
          </p:cNvPr>
          <p:cNvGrpSpPr/>
          <p:nvPr/>
        </p:nvGrpSpPr>
        <p:grpSpPr>
          <a:xfrm>
            <a:off x="8552696" y="1314639"/>
            <a:ext cx="721037" cy="444217"/>
            <a:chOff x="3240661" y="1005909"/>
            <a:chExt cx="540854" cy="333210"/>
          </a:xfrm>
        </p:grpSpPr>
        <p:grpSp>
          <p:nvGrpSpPr>
            <p:cNvPr id="276" name="Group 275">
              <a:extLst>
                <a:ext uri="{FF2B5EF4-FFF2-40B4-BE49-F238E27FC236}">
                  <a16:creationId xmlns:a16="http://schemas.microsoft.com/office/drawing/2014/main" id="{5E98ED3A-F4FE-47E0-8B06-C6020D9D4C7C}"/>
                </a:ext>
              </a:extLst>
            </p:cNvPr>
            <p:cNvGrpSpPr/>
            <p:nvPr/>
          </p:nvGrpSpPr>
          <p:grpSpPr>
            <a:xfrm>
              <a:off x="3240661" y="1005909"/>
              <a:ext cx="540854" cy="333210"/>
              <a:chOff x="1926169" y="1632181"/>
              <a:chExt cx="540854" cy="333210"/>
            </a:xfrm>
          </p:grpSpPr>
          <p:sp>
            <p:nvSpPr>
              <p:cNvPr id="278" name="Rectangle 277">
                <a:extLst>
                  <a:ext uri="{FF2B5EF4-FFF2-40B4-BE49-F238E27FC236}">
                    <a16:creationId xmlns:a16="http://schemas.microsoft.com/office/drawing/2014/main" id="{C0ED8DF2-BE43-4640-844C-F5B3D3997B1D}"/>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79" name="Rectangle 278">
                <a:extLst>
                  <a:ext uri="{FF2B5EF4-FFF2-40B4-BE49-F238E27FC236}">
                    <a16:creationId xmlns:a16="http://schemas.microsoft.com/office/drawing/2014/main" id="{1C0B20DB-AA68-44CA-8263-FA58AB9E29F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280" name="Group 279">
                <a:extLst>
                  <a:ext uri="{FF2B5EF4-FFF2-40B4-BE49-F238E27FC236}">
                    <a16:creationId xmlns:a16="http://schemas.microsoft.com/office/drawing/2014/main" id="{03A201B8-AF3E-4D88-8397-A5D3316F14B3}"/>
                  </a:ext>
                </a:extLst>
              </p:cNvPr>
              <p:cNvGrpSpPr/>
              <p:nvPr/>
            </p:nvGrpSpPr>
            <p:grpSpPr>
              <a:xfrm>
                <a:off x="1989961" y="1665409"/>
                <a:ext cx="413499" cy="266755"/>
                <a:chOff x="1371600" y="2038342"/>
                <a:chExt cx="609600" cy="393263"/>
              </a:xfrm>
            </p:grpSpPr>
            <p:cxnSp>
              <p:nvCxnSpPr>
                <p:cNvPr id="284" name="Straight Connector 283">
                  <a:extLst>
                    <a:ext uri="{FF2B5EF4-FFF2-40B4-BE49-F238E27FC236}">
                      <a16:creationId xmlns:a16="http://schemas.microsoft.com/office/drawing/2014/main" id="{3019080B-4F90-4A5E-8C1E-594CD1EE5CD2}"/>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285" name="Straight Connector 284">
                  <a:extLst>
                    <a:ext uri="{FF2B5EF4-FFF2-40B4-BE49-F238E27FC236}">
                      <a16:creationId xmlns:a16="http://schemas.microsoft.com/office/drawing/2014/main" id="{3A648A92-075E-4883-B98D-C4716C5BAEE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286" name="Straight Connector 285">
                  <a:extLst>
                    <a:ext uri="{FF2B5EF4-FFF2-40B4-BE49-F238E27FC236}">
                      <a16:creationId xmlns:a16="http://schemas.microsoft.com/office/drawing/2014/main" id="{25560F11-9D64-42EF-9573-1A22A7B93A96}"/>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287" name="Straight Connector 286">
                  <a:extLst>
                    <a:ext uri="{FF2B5EF4-FFF2-40B4-BE49-F238E27FC236}">
                      <a16:creationId xmlns:a16="http://schemas.microsoft.com/office/drawing/2014/main" id="{B83A42A1-31E9-4403-9FA5-1DADF8DE8984}"/>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288" name="Straight Connector 287">
                  <a:extLst>
                    <a:ext uri="{FF2B5EF4-FFF2-40B4-BE49-F238E27FC236}">
                      <a16:creationId xmlns:a16="http://schemas.microsoft.com/office/drawing/2014/main" id="{0BEB8B67-5DF1-462A-97EA-A7927A7F959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289" name="Straight Connector 288">
                  <a:extLst>
                    <a:ext uri="{FF2B5EF4-FFF2-40B4-BE49-F238E27FC236}">
                      <a16:creationId xmlns:a16="http://schemas.microsoft.com/office/drawing/2014/main" id="{E027E0D9-9121-49B9-A53D-37DCB82A4117}"/>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290" name="Straight Connector 289">
                  <a:extLst>
                    <a:ext uri="{FF2B5EF4-FFF2-40B4-BE49-F238E27FC236}">
                      <a16:creationId xmlns:a16="http://schemas.microsoft.com/office/drawing/2014/main" id="{BB9B9FCF-155C-4D7B-ADB2-D2CB5DFEAD06}"/>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291" name="Straight Connector 290">
                  <a:extLst>
                    <a:ext uri="{FF2B5EF4-FFF2-40B4-BE49-F238E27FC236}">
                      <a16:creationId xmlns:a16="http://schemas.microsoft.com/office/drawing/2014/main" id="{C35EE71D-4D60-423D-8E9C-7E11A515647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292" name="Straight Connector 291">
                  <a:extLst>
                    <a:ext uri="{FF2B5EF4-FFF2-40B4-BE49-F238E27FC236}">
                      <a16:creationId xmlns:a16="http://schemas.microsoft.com/office/drawing/2014/main" id="{60BE1CEA-75D4-4E5D-9DFE-A4CCCA9905D1}"/>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281" name="Rectangle 280">
                <a:extLst>
                  <a:ext uri="{FF2B5EF4-FFF2-40B4-BE49-F238E27FC236}">
                    <a16:creationId xmlns:a16="http://schemas.microsoft.com/office/drawing/2014/main" id="{752227BF-DBCC-45EC-93E6-714A30F0373D}"/>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82" name="Rectangle 281">
                <a:extLst>
                  <a:ext uri="{FF2B5EF4-FFF2-40B4-BE49-F238E27FC236}">
                    <a16:creationId xmlns:a16="http://schemas.microsoft.com/office/drawing/2014/main" id="{AD233C5B-25C9-44CD-9C3A-8C4554EE8F19}"/>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83" name="Rectangle 282">
                <a:extLst>
                  <a:ext uri="{FF2B5EF4-FFF2-40B4-BE49-F238E27FC236}">
                    <a16:creationId xmlns:a16="http://schemas.microsoft.com/office/drawing/2014/main" id="{9F0369D9-F721-4F83-AEC5-A8505643A1A9}"/>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277" name="Rectangle 276">
              <a:extLst>
                <a:ext uri="{FF2B5EF4-FFF2-40B4-BE49-F238E27FC236}">
                  <a16:creationId xmlns:a16="http://schemas.microsoft.com/office/drawing/2014/main" id="{05BF5666-CAF8-4C74-81D8-AE1FC808233B}"/>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293" name="Group 292">
            <a:extLst>
              <a:ext uri="{FF2B5EF4-FFF2-40B4-BE49-F238E27FC236}">
                <a16:creationId xmlns:a16="http://schemas.microsoft.com/office/drawing/2014/main" id="{671B8FE4-1011-425F-A2F7-7E69B799FBA2}"/>
              </a:ext>
            </a:extLst>
          </p:cNvPr>
          <p:cNvGrpSpPr/>
          <p:nvPr/>
        </p:nvGrpSpPr>
        <p:grpSpPr>
          <a:xfrm>
            <a:off x="8552696" y="1719236"/>
            <a:ext cx="721037" cy="444217"/>
            <a:chOff x="3240661" y="1005909"/>
            <a:chExt cx="540854" cy="333210"/>
          </a:xfrm>
        </p:grpSpPr>
        <p:grpSp>
          <p:nvGrpSpPr>
            <p:cNvPr id="294" name="Group 293">
              <a:extLst>
                <a:ext uri="{FF2B5EF4-FFF2-40B4-BE49-F238E27FC236}">
                  <a16:creationId xmlns:a16="http://schemas.microsoft.com/office/drawing/2014/main" id="{EECBB9B9-08F1-4D0A-B896-2CAA132EDF00}"/>
                </a:ext>
              </a:extLst>
            </p:cNvPr>
            <p:cNvGrpSpPr/>
            <p:nvPr/>
          </p:nvGrpSpPr>
          <p:grpSpPr>
            <a:xfrm>
              <a:off x="3240661" y="1005909"/>
              <a:ext cx="540854" cy="333210"/>
              <a:chOff x="1926169" y="1632181"/>
              <a:chExt cx="540854" cy="333210"/>
            </a:xfrm>
          </p:grpSpPr>
          <p:sp>
            <p:nvSpPr>
              <p:cNvPr id="296" name="Rectangle 295">
                <a:extLst>
                  <a:ext uri="{FF2B5EF4-FFF2-40B4-BE49-F238E27FC236}">
                    <a16:creationId xmlns:a16="http://schemas.microsoft.com/office/drawing/2014/main" id="{29BB9176-C4E8-4DD2-B125-C2E5D91067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97" name="Rectangle 296">
                <a:extLst>
                  <a:ext uri="{FF2B5EF4-FFF2-40B4-BE49-F238E27FC236}">
                    <a16:creationId xmlns:a16="http://schemas.microsoft.com/office/drawing/2014/main" id="{D130A638-FD2A-40D4-B797-851EF4F2F74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298" name="Group 297">
                <a:extLst>
                  <a:ext uri="{FF2B5EF4-FFF2-40B4-BE49-F238E27FC236}">
                    <a16:creationId xmlns:a16="http://schemas.microsoft.com/office/drawing/2014/main" id="{DBF55CE7-8782-428E-9D66-9928C3BF0429}"/>
                  </a:ext>
                </a:extLst>
              </p:cNvPr>
              <p:cNvGrpSpPr/>
              <p:nvPr/>
            </p:nvGrpSpPr>
            <p:grpSpPr>
              <a:xfrm>
                <a:off x="1989961" y="1665409"/>
                <a:ext cx="413499" cy="266755"/>
                <a:chOff x="1371600" y="2038342"/>
                <a:chExt cx="609600" cy="393263"/>
              </a:xfrm>
            </p:grpSpPr>
            <p:cxnSp>
              <p:nvCxnSpPr>
                <p:cNvPr id="302" name="Straight Connector 301">
                  <a:extLst>
                    <a:ext uri="{FF2B5EF4-FFF2-40B4-BE49-F238E27FC236}">
                      <a16:creationId xmlns:a16="http://schemas.microsoft.com/office/drawing/2014/main" id="{D6012568-952A-4973-BB23-A1D3385CE516}"/>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03" name="Straight Connector 302">
                  <a:extLst>
                    <a:ext uri="{FF2B5EF4-FFF2-40B4-BE49-F238E27FC236}">
                      <a16:creationId xmlns:a16="http://schemas.microsoft.com/office/drawing/2014/main" id="{BB379200-9A38-4B6A-91B6-F429CC5FC70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04" name="Straight Connector 303">
                  <a:extLst>
                    <a:ext uri="{FF2B5EF4-FFF2-40B4-BE49-F238E27FC236}">
                      <a16:creationId xmlns:a16="http://schemas.microsoft.com/office/drawing/2014/main" id="{51AE5CED-60AE-405C-AA1D-EE2CD82A2429}"/>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05" name="Straight Connector 304">
                  <a:extLst>
                    <a:ext uri="{FF2B5EF4-FFF2-40B4-BE49-F238E27FC236}">
                      <a16:creationId xmlns:a16="http://schemas.microsoft.com/office/drawing/2014/main" id="{5DBE9404-6E21-40E5-8D14-81E6311C432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06" name="Straight Connector 305">
                  <a:extLst>
                    <a:ext uri="{FF2B5EF4-FFF2-40B4-BE49-F238E27FC236}">
                      <a16:creationId xmlns:a16="http://schemas.microsoft.com/office/drawing/2014/main" id="{379BCF01-FC91-4372-9D4C-D117A40BF23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07" name="Straight Connector 306">
                  <a:extLst>
                    <a:ext uri="{FF2B5EF4-FFF2-40B4-BE49-F238E27FC236}">
                      <a16:creationId xmlns:a16="http://schemas.microsoft.com/office/drawing/2014/main" id="{1570C159-AC84-47E1-A179-F00E4A9DA116}"/>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08" name="Straight Connector 307">
                  <a:extLst>
                    <a:ext uri="{FF2B5EF4-FFF2-40B4-BE49-F238E27FC236}">
                      <a16:creationId xmlns:a16="http://schemas.microsoft.com/office/drawing/2014/main" id="{2E347DCC-48DD-4F67-9D68-086162C87367}"/>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09" name="Straight Connector 308">
                  <a:extLst>
                    <a:ext uri="{FF2B5EF4-FFF2-40B4-BE49-F238E27FC236}">
                      <a16:creationId xmlns:a16="http://schemas.microsoft.com/office/drawing/2014/main" id="{67801D4A-48E7-41A4-9D20-73194A5DAC42}"/>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10" name="Straight Connector 309">
                  <a:extLst>
                    <a:ext uri="{FF2B5EF4-FFF2-40B4-BE49-F238E27FC236}">
                      <a16:creationId xmlns:a16="http://schemas.microsoft.com/office/drawing/2014/main" id="{F0A76940-65EB-451C-B940-584F16898889}"/>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299" name="Rectangle 298">
                <a:extLst>
                  <a:ext uri="{FF2B5EF4-FFF2-40B4-BE49-F238E27FC236}">
                    <a16:creationId xmlns:a16="http://schemas.microsoft.com/office/drawing/2014/main" id="{0C24097B-1BDB-48BC-9DBC-E694C5FE193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00" name="Rectangle 299">
                <a:extLst>
                  <a:ext uri="{FF2B5EF4-FFF2-40B4-BE49-F238E27FC236}">
                    <a16:creationId xmlns:a16="http://schemas.microsoft.com/office/drawing/2014/main" id="{D37B63EE-188A-4C79-82EE-0CCEB3149EC1}"/>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01" name="Rectangle 300">
                <a:extLst>
                  <a:ext uri="{FF2B5EF4-FFF2-40B4-BE49-F238E27FC236}">
                    <a16:creationId xmlns:a16="http://schemas.microsoft.com/office/drawing/2014/main" id="{41910452-A91E-46A1-9831-4D198E89CEA9}"/>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295" name="Rectangle 294">
              <a:extLst>
                <a:ext uri="{FF2B5EF4-FFF2-40B4-BE49-F238E27FC236}">
                  <a16:creationId xmlns:a16="http://schemas.microsoft.com/office/drawing/2014/main" id="{BAC6725C-16A0-4AE2-AE8C-8100C841BDA4}"/>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311" name="Group 310">
            <a:extLst>
              <a:ext uri="{FF2B5EF4-FFF2-40B4-BE49-F238E27FC236}">
                <a16:creationId xmlns:a16="http://schemas.microsoft.com/office/drawing/2014/main" id="{4B1F7916-C31E-4C25-8B18-A8BFDA0479C9}"/>
              </a:ext>
            </a:extLst>
          </p:cNvPr>
          <p:cNvGrpSpPr/>
          <p:nvPr/>
        </p:nvGrpSpPr>
        <p:grpSpPr>
          <a:xfrm>
            <a:off x="9273811" y="1314639"/>
            <a:ext cx="721037" cy="444217"/>
            <a:chOff x="3240661" y="1005909"/>
            <a:chExt cx="540854" cy="333210"/>
          </a:xfrm>
        </p:grpSpPr>
        <p:grpSp>
          <p:nvGrpSpPr>
            <p:cNvPr id="312" name="Group 311">
              <a:extLst>
                <a:ext uri="{FF2B5EF4-FFF2-40B4-BE49-F238E27FC236}">
                  <a16:creationId xmlns:a16="http://schemas.microsoft.com/office/drawing/2014/main" id="{C17439CA-AB68-4F8F-B77E-78E3C18966A4}"/>
                </a:ext>
              </a:extLst>
            </p:cNvPr>
            <p:cNvGrpSpPr/>
            <p:nvPr/>
          </p:nvGrpSpPr>
          <p:grpSpPr>
            <a:xfrm>
              <a:off x="3240661" y="1005909"/>
              <a:ext cx="540854" cy="333210"/>
              <a:chOff x="1926169" y="1632181"/>
              <a:chExt cx="540854" cy="333210"/>
            </a:xfrm>
          </p:grpSpPr>
          <p:sp>
            <p:nvSpPr>
              <p:cNvPr id="314" name="Rectangle 313">
                <a:extLst>
                  <a:ext uri="{FF2B5EF4-FFF2-40B4-BE49-F238E27FC236}">
                    <a16:creationId xmlns:a16="http://schemas.microsoft.com/office/drawing/2014/main" id="{A146A902-2D63-4ACA-9F0B-432BE7E6B036}"/>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15" name="Rectangle 314">
                <a:extLst>
                  <a:ext uri="{FF2B5EF4-FFF2-40B4-BE49-F238E27FC236}">
                    <a16:creationId xmlns:a16="http://schemas.microsoft.com/office/drawing/2014/main" id="{05DD2E02-E62E-4430-9EF5-F5AE81EED13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16" name="Group 315">
                <a:extLst>
                  <a:ext uri="{FF2B5EF4-FFF2-40B4-BE49-F238E27FC236}">
                    <a16:creationId xmlns:a16="http://schemas.microsoft.com/office/drawing/2014/main" id="{F472DF0D-2D83-4DA9-BBE8-5F124870B972}"/>
                  </a:ext>
                </a:extLst>
              </p:cNvPr>
              <p:cNvGrpSpPr/>
              <p:nvPr/>
            </p:nvGrpSpPr>
            <p:grpSpPr>
              <a:xfrm>
                <a:off x="1989961" y="1665409"/>
                <a:ext cx="413499" cy="266755"/>
                <a:chOff x="1371600" y="2038342"/>
                <a:chExt cx="609600" cy="393263"/>
              </a:xfrm>
            </p:grpSpPr>
            <p:cxnSp>
              <p:nvCxnSpPr>
                <p:cNvPr id="320" name="Straight Connector 319">
                  <a:extLst>
                    <a:ext uri="{FF2B5EF4-FFF2-40B4-BE49-F238E27FC236}">
                      <a16:creationId xmlns:a16="http://schemas.microsoft.com/office/drawing/2014/main" id="{C2933AED-7316-4B54-AFC6-C641F652514F}"/>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21" name="Straight Connector 320">
                  <a:extLst>
                    <a:ext uri="{FF2B5EF4-FFF2-40B4-BE49-F238E27FC236}">
                      <a16:creationId xmlns:a16="http://schemas.microsoft.com/office/drawing/2014/main" id="{1B890346-5EC4-456F-8BC6-009C529587C7}"/>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22" name="Straight Connector 321">
                  <a:extLst>
                    <a:ext uri="{FF2B5EF4-FFF2-40B4-BE49-F238E27FC236}">
                      <a16:creationId xmlns:a16="http://schemas.microsoft.com/office/drawing/2014/main" id="{9C7BFD27-DD9C-4379-B44D-E81DA3D186C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24" name="Straight Connector 323">
                  <a:extLst>
                    <a:ext uri="{FF2B5EF4-FFF2-40B4-BE49-F238E27FC236}">
                      <a16:creationId xmlns:a16="http://schemas.microsoft.com/office/drawing/2014/main" id="{BFC6FFC9-EFEF-4289-BE5B-A1682A7EA2D8}"/>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25" name="Straight Connector 324">
                  <a:extLst>
                    <a:ext uri="{FF2B5EF4-FFF2-40B4-BE49-F238E27FC236}">
                      <a16:creationId xmlns:a16="http://schemas.microsoft.com/office/drawing/2014/main" id="{C4C8F363-FDCB-4A16-9ADA-28943C2A156F}"/>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26" name="Straight Connector 325">
                  <a:extLst>
                    <a:ext uri="{FF2B5EF4-FFF2-40B4-BE49-F238E27FC236}">
                      <a16:creationId xmlns:a16="http://schemas.microsoft.com/office/drawing/2014/main" id="{504C9201-E5C1-4374-A794-E4C0F67628BB}"/>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27" name="Straight Connector 326">
                  <a:extLst>
                    <a:ext uri="{FF2B5EF4-FFF2-40B4-BE49-F238E27FC236}">
                      <a16:creationId xmlns:a16="http://schemas.microsoft.com/office/drawing/2014/main" id="{AAAA3622-8AAF-4E95-B6C2-092E08407DE7}"/>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28" name="Straight Connector 327">
                  <a:extLst>
                    <a:ext uri="{FF2B5EF4-FFF2-40B4-BE49-F238E27FC236}">
                      <a16:creationId xmlns:a16="http://schemas.microsoft.com/office/drawing/2014/main" id="{80C5F0F9-5A77-479B-A42A-FCE762C7E0A2}"/>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29" name="Straight Connector 328">
                  <a:extLst>
                    <a:ext uri="{FF2B5EF4-FFF2-40B4-BE49-F238E27FC236}">
                      <a16:creationId xmlns:a16="http://schemas.microsoft.com/office/drawing/2014/main" id="{20C40605-54A9-40EF-811B-4DD8C693DFD7}"/>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17" name="Rectangle 316">
                <a:extLst>
                  <a:ext uri="{FF2B5EF4-FFF2-40B4-BE49-F238E27FC236}">
                    <a16:creationId xmlns:a16="http://schemas.microsoft.com/office/drawing/2014/main" id="{C1252152-1576-4295-B05A-0CFE433DB528}"/>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18" name="Rectangle 317">
                <a:extLst>
                  <a:ext uri="{FF2B5EF4-FFF2-40B4-BE49-F238E27FC236}">
                    <a16:creationId xmlns:a16="http://schemas.microsoft.com/office/drawing/2014/main" id="{41D7DA24-12A7-4E6F-8B74-4AD7FA52EC21}"/>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19" name="Rectangle 318">
                <a:extLst>
                  <a:ext uri="{FF2B5EF4-FFF2-40B4-BE49-F238E27FC236}">
                    <a16:creationId xmlns:a16="http://schemas.microsoft.com/office/drawing/2014/main" id="{E5F3B2C0-3AD2-4432-A07C-6DF793DE46F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13" name="Rectangle 312">
              <a:extLst>
                <a:ext uri="{FF2B5EF4-FFF2-40B4-BE49-F238E27FC236}">
                  <a16:creationId xmlns:a16="http://schemas.microsoft.com/office/drawing/2014/main" id="{D99E91BA-26E2-4595-A192-67D981338EF5}"/>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grpSp>
        <p:nvGrpSpPr>
          <p:cNvPr id="330" name="Group 329">
            <a:extLst>
              <a:ext uri="{FF2B5EF4-FFF2-40B4-BE49-F238E27FC236}">
                <a16:creationId xmlns:a16="http://schemas.microsoft.com/office/drawing/2014/main" id="{149F424B-DBA9-45BD-AEF8-857F37BD1DC6}"/>
              </a:ext>
            </a:extLst>
          </p:cNvPr>
          <p:cNvGrpSpPr/>
          <p:nvPr/>
        </p:nvGrpSpPr>
        <p:grpSpPr>
          <a:xfrm>
            <a:off x="9273811" y="2124382"/>
            <a:ext cx="721037" cy="444217"/>
            <a:chOff x="3240661" y="1005909"/>
            <a:chExt cx="540854" cy="333210"/>
          </a:xfrm>
        </p:grpSpPr>
        <p:grpSp>
          <p:nvGrpSpPr>
            <p:cNvPr id="331" name="Group 330">
              <a:extLst>
                <a:ext uri="{FF2B5EF4-FFF2-40B4-BE49-F238E27FC236}">
                  <a16:creationId xmlns:a16="http://schemas.microsoft.com/office/drawing/2014/main" id="{2A6F7831-4420-47A1-A0B6-F8458171C539}"/>
                </a:ext>
              </a:extLst>
            </p:cNvPr>
            <p:cNvGrpSpPr/>
            <p:nvPr/>
          </p:nvGrpSpPr>
          <p:grpSpPr>
            <a:xfrm>
              <a:off x="3240661" y="1005909"/>
              <a:ext cx="540854" cy="333210"/>
              <a:chOff x="1926169" y="1632181"/>
              <a:chExt cx="540854" cy="333210"/>
            </a:xfrm>
          </p:grpSpPr>
          <p:sp>
            <p:nvSpPr>
              <p:cNvPr id="333" name="Rectangle 332">
                <a:extLst>
                  <a:ext uri="{FF2B5EF4-FFF2-40B4-BE49-F238E27FC236}">
                    <a16:creationId xmlns:a16="http://schemas.microsoft.com/office/drawing/2014/main" id="{5B39CC92-EFAA-4194-BBE8-181176BA0936}"/>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34" name="Rectangle 333">
                <a:extLst>
                  <a:ext uri="{FF2B5EF4-FFF2-40B4-BE49-F238E27FC236}">
                    <a16:creationId xmlns:a16="http://schemas.microsoft.com/office/drawing/2014/main" id="{EB77B176-9C9E-4D1C-8E3E-07458B41DC35}"/>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35" name="Group 334">
                <a:extLst>
                  <a:ext uri="{FF2B5EF4-FFF2-40B4-BE49-F238E27FC236}">
                    <a16:creationId xmlns:a16="http://schemas.microsoft.com/office/drawing/2014/main" id="{A4491FE0-64CA-4CC9-ACE9-D0310CDFDAB7}"/>
                  </a:ext>
                </a:extLst>
              </p:cNvPr>
              <p:cNvGrpSpPr/>
              <p:nvPr/>
            </p:nvGrpSpPr>
            <p:grpSpPr>
              <a:xfrm>
                <a:off x="1989961" y="1665409"/>
                <a:ext cx="413499" cy="266755"/>
                <a:chOff x="1371600" y="2038342"/>
                <a:chExt cx="609600" cy="393263"/>
              </a:xfrm>
            </p:grpSpPr>
            <p:cxnSp>
              <p:nvCxnSpPr>
                <p:cNvPr id="339" name="Straight Connector 338">
                  <a:extLst>
                    <a:ext uri="{FF2B5EF4-FFF2-40B4-BE49-F238E27FC236}">
                      <a16:creationId xmlns:a16="http://schemas.microsoft.com/office/drawing/2014/main" id="{7EE4FB0F-DC85-4B81-888C-BCB6BA2A28E9}"/>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40" name="Straight Connector 339">
                  <a:extLst>
                    <a:ext uri="{FF2B5EF4-FFF2-40B4-BE49-F238E27FC236}">
                      <a16:creationId xmlns:a16="http://schemas.microsoft.com/office/drawing/2014/main" id="{A11AD6A2-3053-4E99-B104-EF291CEE453B}"/>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41" name="Straight Connector 340">
                  <a:extLst>
                    <a:ext uri="{FF2B5EF4-FFF2-40B4-BE49-F238E27FC236}">
                      <a16:creationId xmlns:a16="http://schemas.microsoft.com/office/drawing/2014/main" id="{471A1152-3D5E-4E83-BFDC-7BA3E709CE54}"/>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42" name="Straight Connector 341">
                  <a:extLst>
                    <a:ext uri="{FF2B5EF4-FFF2-40B4-BE49-F238E27FC236}">
                      <a16:creationId xmlns:a16="http://schemas.microsoft.com/office/drawing/2014/main" id="{597D72B6-758B-4D05-91D1-03D6114D675E}"/>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44" name="Straight Connector 343">
                  <a:extLst>
                    <a:ext uri="{FF2B5EF4-FFF2-40B4-BE49-F238E27FC236}">
                      <a16:creationId xmlns:a16="http://schemas.microsoft.com/office/drawing/2014/main" id="{FFE20FC9-3641-430C-A5A8-D86C6DC1D94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47" name="Straight Connector 346">
                  <a:extLst>
                    <a:ext uri="{FF2B5EF4-FFF2-40B4-BE49-F238E27FC236}">
                      <a16:creationId xmlns:a16="http://schemas.microsoft.com/office/drawing/2014/main" id="{088F4897-D72E-4507-B884-E73F92B2B5BE}"/>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48" name="Straight Connector 347">
                  <a:extLst>
                    <a:ext uri="{FF2B5EF4-FFF2-40B4-BE49-F238E27FC236}">
                      <a16:creationId xmlns:a16="http://schemas.microsoft.com/office/drawing/2014/main" id="{5DC80166-FC13-4B1F-AD5C-021578CE1FA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50" name="Straight Connector 349">
                  <a:extLst>
                    <a:ext uri="{FF2B5EF4-FFF2-40B4-BE49-F238E27FC236}">
                      <a16:creationId xmlns:a16="http://schemas.microsoft.com/office/drawing/2014/main" id="{41288AC2-045D-419A-8F56-F907BC5FF8FE}"/>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51" name="Straight Connector 350">
                  <a:extLst>
                    <a:ext uri="{FF2B5EF4-FFF2-40B4-BE49-F238E27FC236}">
                      <a16:creationId xmlns:a16="http://schemas.microsoft.com/office/drawing/2014/main" id="{B7112636-BF0E-4228-8D26-84B0875B044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36" name="Rectangle 335">
                <a:extLst>
                  <a:ext uri="{FF2B5EF4-FFF2-40B4-BE49-F238E27FC236}">
                    <a16:creationId xmlns:a16="http://schemas.microsoft.com/office/drawing/2014/main" id="{995D5E7E-4593-444B-BC16-8C89380690D4}"/>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37" name="Rectangle 336">
                <a:extLst>
                  <a:ext uri="{FF2B5EF4-FFF2-40B4-BE49-F238E27FC236}">
                    <a16:creationId xmlns:a16="http://schemas.microsoft.com/office/drawing/2014/main" id="{496AD393-B83E-4884-8905-D2D19CA62DB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38" name="Rectangle 337">
                <a:extLst>
                  <a:ext uri="{FF2B5EF4-FFF2-40B4-BE49-F238E27FC236}">
                    <a16:creationId xmlns:a16="http://schemas.microsoft.com/office/drawing/2014/main" id="{CB558F4B-171C-4638-94D6-1C286AAC7B9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32" name="Rectangle 331">
              <a:extLst>
                <a:ext uri="{FF2B5EF4-FFF2-40B4-BE49-F238E27FC236}">
                  <a16:creationId xmlns:a16="http://schemas.microsoft.com/office/drawing/2014/main" id="{3D64C728-F48F-4A1B-8434-37662AC41195}"/>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Important</a:t>
              </a:r>
              <a:br>
                <a:rPr lang="en-US" sz="600" kern="0" dirty="0">
                  <a:solidFill>
                    <a:sysClr val="windowText" lastClr="000000"/>
                  </a:solidFill>
                  <a:latin typeface="Calibri"/>
                </a:rPr>
              </a:br>
              <a:r>
                <a:rPr lang="en-US" sz="600" kern="0" dirty="0">
                  <a:solidFill>
                    <a:sysClr val="windowText" lastClr="000000"/>
                  </a:solidFill>
                  <a:latin typeface="Calibri"/>
                </a:rPr>
                <a:t>-</a:t>
              </a:r>
              <a:r>
                <a:rPr lang="en-US" sz="600" kern="0" dirty="0" err="1">
                  <a:solidFill>
                    <a:sysClr val="windowText" lastClr="000000"/>
                  </a:solidFill>
                  <a:latin typeface="Calibri"/>
                </a:rPr>
                <a:t>api</a:t>
              </a:r>
              <a:endParaRPr lang="en-US" sz="300" kern="0" dirty="0">
                <a:solidFill>
                  <a:sysClr val="windowText" lastClr="000000"/>
                </a:solidFill>
                <a:latin typeface="Calibri"/>
              </a:endParaRPr>
            </a:p>
          </p:txBody>
        </p:sp>
      </p:grpSp>
      <p:grpSp>
        <p:nvGrpSpPr>
          <p:cNvPr id="353" name="Group 352">
            <a:extLst>
              <a:ext uri="{FF2B5EF4-FFF2-40B4-BE49-F238E27FC236}">
                <a16:creationId xmlns:a16="http://schemas.microsoft.com/office/drawing/2014/main" id="{E7940046-0F36-47C4-B9C9-1203763C1D4F}"/>
              </a:ext>
            </a:extLst>
          </p:cNvPr>
          <p:cNvGrpSpPr/>
          <p:nvPr/>
        </p:nvGrpSpPr>
        <p:grpSpPr>
          <a:xfrm>
            <a:off x="8552696" y="2124382"/>
            <a:ext cx="721037" cy="444217"/>
            <a:chOff x="3240661" y="1005909"/>
            <a:chExt cx="540854" cy="333210"/>
          </a:xfrm>
        </p:grpSpPr>
        <p:grpSp>
          <p:nvGrpSpPr>
            <p:cNvPr id="354" name="Group 353">
              <a:extLst>
                <a:ext uri="{FF2B5EF4-FFF2-40B4-BE49-F238E27FC236}">
                  <a16:creationId xmlns:a16="http://schemas.microsoft.com/office/drawing/2014/main" id="{1789262B-030A-402F-93DF-4CB71DB85BF5}"/>
                </a:ext>
              </a:extLst>
            </p:cNvPr>
            <p:cNvGrpSpPr/>
            <p:nvPr/>
          </p:nvGrpSpPr>
          <p:grpSpPr>
            <a:xfrm>
              <a:off x="3240661" y="1005909"/>
              <a:ext cx="540854" cy="333210"/>
              <a:chOff x="1926169" y="1632181"/>
              <a:chExt cx="540854" cy="333210"/>
            </a:xfrm>
          </p:grpSpPr>
          <p:sp>
            <p:nvSpPr>
              <p:cNvPr id="357" name="Rectangle 356">
                <a:extLst>
                  <a:ext uri="{FF2B5EF4-FFF2-40B4-BE49-F238E27FC236}">
                    <a16:creationId xmlns:a16="http://schemas.microsoft.com/office/drawing/2014/main" id="{BAE6CDA7-8AD5-4B5D-81F1-971CFEEA429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58" name="Rectangle 357">
                <a:extLst>
                  <a:ext uri="{FF2B5EF4-FFF2-40B4-BE49-F238E27FC236}">
                    <a16:creationId xmlns:a16="http://schemas.microsoft.com/office/drawing/2014/main" id="{730E7BEA-2B23-4740-A2AB-0B3FA098D9DC}"/>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59" name="Group 358">
                <a:extLst>
                  <a:ext uri="{FF2B5EF4-FFF2-40B4-BE49-F238E27FC236}">
                    <a16:creationId xmlns:a16="http://schemas.microsoft.com/office/drawing/2014/main" id="{A4704183-0C44-4E2C-82EE-FB28C0389D9C}"/>
                  </a:ext>
                </a:extLst>
              </p:cNvPr>
              <p:cNvGrpSpPr/>
              <p:nvPr/>
            </p:nvGrpSpPr>
            <p:grpSpPr>
              <a:xfrm>
                <a:off x="1989961" y="1665409"/>
                <a:ext cx="413499" cy="266755"/>
                <a:chOff x="1371600" y="2038342"/>
                <a:chExt cx="609600" cy="393263"/>
              </a:xfrm>
            </p:grpSpPr>
            <p:cxnSp>
              <p:nvCxnSpPr>
                <p:cNvPr id="365" name="Straight Connector 364">
                  <a:extLst>
                    <a:ext uri="{FF2B5EF4-FFF2-40B4-BE49-F238E27FC236}">
                      <a16:creationId xmlns:a16="http://schemas.microsoft.com/office/drawing/2014/main" id="{BCAEF836-AE63-4087-9503-B6B3224F6032}"/>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66" name="Straight Connector 365">
                  <a:extLst>
                    <a:ext uri="{FF2B5EF4-FFF2-40B4-BE49-F238E27FC236}">
                      <a16:creationId xmlns:a16="http://schemas.microsoft.com/office/drawing/2014/main" id="{A5292764-01A2-4B80-BF80-233D45885AF9}"/>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67" name="Straight Connector 366">
                  <a:extLst>
                    <a:ext uri="{FF2B5EF4-FFF2-40B4-BE49-F238E27FC236}">
                      <a16:creationId xmlns:a16="http://schemas.microsoft.com/office/drawing/2014/main" id="{4A8873B9-412A-41E6-B3F4-BF67162725D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68" name="Straight Connector 367">
                  <a:extLst>
                    <a:ext uri="{FF2B5EF4-FFF2-40B4-BE49-F238E27FC236}">
                      <a16:creationId xmlns:a16="http://schemas.microsoft.com/office/drawing/2014/main" id="{5A22C0A7-30FD-4D02-B824-447E281D956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69" name="Straight Connector 368">
                  <a:extLst>
                    <a:ext uri="{FF2B5EF4-FFF2-40B4-BE49-F238E27FC236}">
                      <a16:creationId xmlns:a16="http://schemas.microsoft.com/office/drawing/2014/main" id="{2692EE02-DC76-4CF1-8D5A-A419BD51B7CD}"/>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70" name="Straight Connector 369">
                  <a:extLst>
                    <a:ext uri="{FF2B5EF4-FFF2-40B4-BE49-F238E27FC236}">
                      <a16:creationId xmlns:a16="http://schemas.microsoft.com/office/drawing/2014/main" id="{DD29BF84-F58A-4357-8970-6C08CE06AE34}"/>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71" name="Straight Connector 370">
                  <a:extLst>
                    <a:ext uri="{FF2B5EF4-FFF2-40B4-BE49-F238E27FC236}">
                      <a16:creationId xmlns:a16="http://schemas.microsoft.com/office/drawing/2014/main" id="{0649F463-C5C3-4EA1-B967-F0266AC50DE3}"/>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72" name="Straight Connector 371">
                  <a:extLst>
                    <a:ext uri="{FF2B5EF4-FFF2-40B4-BE49-F238E27FC236}">
                      <a16:creationId xmlns:a16="http://schemas.microsoft.com/office/drawing/2014/main" id="{9F7CE472-6E5D-45C5-88FA-DA8013C3A2DA}"/>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73" name="Straight Connector 372">
                  <a:extLst>
                    <a:ext uri="{FF2B5EF4-FFF2-40B4-BE49-F238E27FC236}">
                      <a16:creationId xmlns:a16="http://schemas.microsoft.com/office/drawing/2014/main" id="{C6A46D11-5A29-4FDA-B291-A9E97E142C74}"/>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60" name="Rectangle 359">
                <a:extLst>
                  <a:ext uri="{FF2B5EF4-FFF2-40B4-BE49-F238E27FC236}">
                    <a16:creationId xmlns:a16="http://schemas.microsoft.com/office/drawing/2014/main" id="{601BC72D-ECFA-4298-8D78-D7B5133E9740}"/>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1" name="Rectangle 360">
                <a:extLst>
                  <a:ext uri="{FF2B5EF4-FFF2-40B4-BE49-F238E27FC236}">
                    <a16:creationId xmlns:a16="http://schemas.microsoft.com/office/drawing/2014/main" id="{89C81D74-835F-46C7-8242-3D306C5208B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2" name="Rectangle 361">
                <a:extLst>
                  <a:ext uri="{FF2B5EF4-FFF2-40B4-BE49-F238E27FC236}">
                    <a16:creationId xmlns:a16="http://schemas.microsoft.com/office/drawing/2014/main" id="{16851E8A-648A-4C87-914A-31C018AFF8F6}"/>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55" name="Rectangle 354">
              <a:extLst>
                <a:ext uri="{FF2B5EF4-FFF2-40B4-BE49-F238E27FC236}">
                  <a16:creationId xmlns:a16="http://schemas.microsoft.com/office/drawing/2014/main" id="{FDE6D6B0-0F8B-439D-A465-11AC206BFD9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pic>
        <p:nvPicPr>
          <p:cNvPr id="3" name="Picture 2">
            <a:extLst>
              <a:ext uri="{FF2B5EF4-FFF2-40B4-BE49-F238E27FC236}">
                <a16:creationId xmlns:a16="http://schemas.microsoft.com/office/drawing/2014/main" id="{8E12ACD4-4C09-4913-BD3F-6B662292983C}"/>
              </a:ext>
            </a:extLst>
          </p:cNvPr>
          <p:cNvPicPr>
            <a:picLocks noChangeAspect="1"/>
          </p:cNvPicPr>
          <p:nvPr/>
        </p:nvPicPr>
        <p:blipFill rotWithShape="1">
          <a:blip r:embed="rId17"/>
          <a:srcRect t="11211"/>
          <a:stretch/>
        </p:blipFill>
        <p:spPr>
          <a:xfrm>
            <a:off x="4068333" y="3069195"/>
            <a:ext cx="5090601" cy="3633510"/>
          </a:xfrm>
          <a:prstGeom prst="rect">
            <a:avLst/>
          </a:prstGeom>
        </p:spPr>
      </p:pic>
    </p:spTree>
    <p:extLst>
      <p:ext uri="{BB962C8B-B14F-4D97-AF65-F5344CB8AC3E}">
        <p14:creationId xmlns:p14="http://schemas.microsoft.com/office/powerpoint/2010/main" val="30311971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3"/>
                                        </p:tgtEl>
                                        <p:attrNameLst>
                                          <p:attrName>style.visibility</p:attrName>
                                        </p:attrNameLst>
                                      </p:cBhvr>
                                      <p:to>
                                        <p:strVal val="visible"/>
                                      </p:to>
                                    </p:set>
                                    <p:animEffect transition="in" filter="fade">
                                      <p:cBhvr>
                                        <p:cTn id="7" dur="500"/>
                                        <p:tgtEl>
                                          <p:spTgt spid="36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0"/>
                                        </p:tgtEl>
                                        <p:attrNameLst>
                                          <p:attrName>style.visibility</p:attrName>
                                        </p:attrNameLst>
                                      </p:cBhvr>
                                      <p:to>
                                        <p:strVal val="visible"/>
                                      </p:to>
                                    </p:set>
                                    <p:animEffect transition="in" filter="fade">
                                      <p:cBhvr>
                                        <p:cTn id="12" dur="500"/>
                                        <p:tgtEl>
                                          <p:spTgt spid="240"/>
                                        </p:tgtEl>
                                      </p:cBhvr>
                                    </p:animEffect>
                                  </p:childTnLst>
                                </p:cTn>
                              </p:par>
                              <p:par>
                                <p:cTn id="13" presetID="10" presetClass="exit" presetSubtype="0" fill="hold" grpId="1" nodeType="withEffect">
                                  <p:stCondLst>
                                    <p:cond delay="0"/>
                                  </p:stCondLst>
                                  <p:childTnLst>
                                    <p:animEffect transition="out" filter="fade">
                                      <p:cBhvr>
                                        <p:cTn id="14" dur="500"/>
                                        <p:tgtEl>
                                          <p:spTgt spid="363"/>
                                        </p:tgtEl>
                                      </p:cBhvr>
                                    </p:animEffect>
                                    <p:set>
                                      <p:cBhvr>
                                        <p:cTn id="15" dur="1" fill="hold">
                                          <p:stCondLst>
                                            <p:cond delay="499"/>
                                          </p:stCondLst>
                                        </p:cTn>
                                        <p:tgtEl>
                                          <p:spTgt spid="363"/>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245"/>
                                        </p:tgtEl>
                                        <p:attrNameLst>
                                          <p:attrName>style.visibility</p:attrName>
                                        </p:attrNameLst>
                                      </p:cBhvr>
                                      <p:to>
                                        <p:strVal val="visible"/>
                                      </p:to>
                                    </p:set>
                                    <p:animEffect transition="in" filter="fade">
                                      <p:cBhvr>
                                        <p:cTn id="18" dur="500"/>
                                        <p:tgtEl>
                                          <p:spTgt spid="245"/>
                                        </p:tgtEl>
                                      </p:cBhvr>
                                    </p:animEffect>
                                  </p:childTnLst>
                                </p:cTn>
                              </p:par>
                              <p:par>
                                <p:cTn id="19" presetID="10" presetClass="entr" presetSubtype="0" fill="hold" nodeType="withEffect">
                                  <p:stCondLst>
                                    <p:cond delay="0"/>
                                  </p:stCondLst>
                                  <p:childTnLst>
                                    <p:set>
                                      <p:cBhvr>
                                        <p:cTn id="20" dur="1" fill="hold">
                                          <p:stCondLst>
                                            <p:cond delay="0"/>
                                          </p:stCondLst>
                                        </p:cTn>
                                        <p:tgtEl>
                                          <p:spTgt spid="255"/>
                                        </p:tgtEl>
                                        <p:attrNameLst>
                                          <p:attrName>style.visibility</p:attrName>
                                        </p:attrNameLst>
                                      </p:cBhvr>
                                      <p:to>
                                        <p:strVal val="visible"/>
                                      </p:to>
                                    </p:set>
                                    <p:animEffect transition="in" filter="fade">
                                      <p:cBhvr>
                                        <p:cTn id="21" dur="500"/>
                                        <p:tgtEl>
                                          <p:spTgt spid="25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6"/>
                                        </p:tgtEl>
                                        <p:attrNameLst>
                                          <p:attrName>style.visibility</p:attrName>
                                        </p:attrNameLst>
                                      </p:cBhvr>
                                      <p:to>
                                        <p:strVal val="visible"/>
                                      </p:to>
                                    </p:set>
                                    <p:animEffect transition="in" filter="fade">
                                      <p:cBhvr>
                                        <p:cTn id="24" dur="500"/>
                                        <p:tgtEl>
                                          <p:spTgt spid="25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49"/>
                                        </p:tgtEl>
                                        <p:attrNameLst>
                                          <p:attrName>style.visibility</p:attrName>
                                        </p:attrNameLst>
                                      </p:cBhvr>
                                      <p:to>
                                        <p:strVal val="visible"/>
                                      </p:to>
                                    </p:set>
                                    <p:animEffect transition="in" filter="fade">
                                      <p:cBhvr>
                                        <p:cTn id="29" dur="500"/>
                                        <p:tgtEl>
                                          <p:spTgt spid="249"/>
                                        </p:tgtEl>
                                      </p:cBhvr>
                                    </p:animEffect>
                                  </p:childTnLst>
                                </p:cTn>
                              </p:par>
                            </p:childTnLst>
                          </p:cTn>
                        </p:par>
                        <p:par>
                          <p:cTn id="30" fill="hold">
                            <p:stCondLst>
                              <p:cond delay="500"/>
                            </p:stCondLst>
                            <p:childTnLst>
                              <p:par>
                                <p:cTn id="31" presetID="14" presetClass="entr" presetSubtype="10" fill="hold" grpId="0" nodeType="afterEffect">
                                  <p:stCondLst>
                                    <p:cond delay="0"/>
                                  </p:stCondLst>
                                  <p:childTnLst>
                                    <p:set>
                                      <p:cBhvr>
                                        <p:cTn id="32" dur="1" fill="hold">
                                          <p:stCondLst>
                                            <p:cond delay="0"/>
                                          </p:stCondLst>
                                        </p:cTn>
                                        <p:tgtEl>
                                          <p:spTgt spid="254"/>
                                        </p:tgtEl>
                                        <p:attrNameLst>
                                          <p:attrName>style.visibility</p:attrName>
                                        </p:attrNameLst>
                                      </p:cBhvr>
                                      <p:to>
                                        <p:strVal val="visible"/>
                                      </p:to>
                                    </p:set>
                                    <p:animEffect transition="in" filter="randombar(horizontal)">
                                      <p:cBhvr>
                                        <p:cTn id="33" dur="500"/>
                                        <p:tgtEl>
                                          <p:spTgt spid="254"/>
                                        </p:tgtEl>
                                      </p:cBhvr>
                                    </p:animEffect>
                                  </p:childTnLst>
                                </p:cTn>
                              </p:par>
                            </p:childTnLst>
                          </p:cTn>
                        </p:par>
                        <p:par>
                          <p:cTn id="34" fill="hold">
                            <p:stCondLst>
                              <p:cond delay="1000"/>
                            </p:stCondLst>
                            <p:childTnLst>
                              <p:par>
                                <p:cTn id="35" presetID="22" presetClass="entr" presetSubtype="8" fill="hold" nodeType="afterEffect">
                                  <p:stCondLst>
                                    <p:cond delay="0"/>
                                  </p:stCondLst>
                                  <p:childTnLst>
                                    <p:set>
                                      <p:cBhvr>
                                        <p:cTn id="36" dur="1" fill="hold">
                                          <p:stCondLst>
                                            <p:cond delay="0"/>
                                          </p:stCondLst>
                                        </p:cTn>
                                        <p:tgtEl>
                                          <p:spTgt spid="235"/>
                                        </p:tgtEl>
                                        <p:attrNameLst>
                                          <p:attrName>style.visibility</p:attrName>
                                        </p:attrNameLst>
                                      </p:cBhvr>
                                      <p:to>
                                        <p:strVal val="visible"/>
                                      </p:to>
                                    </p:set>
                                    <p:animEffect transition="in" filter="wipe(left)">
                                      <p:cBhvr>
                                        <p:cTn id="37" dur="500"/>
                                        <p:tgtEl>
                                          <p:spTgt spid="235"/>
                                        </p:tgtEl>
                                      </p:cBhvr>
                                    </p:animEffect>
                                  </p:childTnLst>
                                </p:cTn>
                              </p:par>
                            </p:childTnLst>
                          </p:cTn>
                        </p:par>
                        <p:par>
                          <p:cTn id="38" fill="hold">
                            <p:stCondLst>
                              <p:cond delay="1500"/>
                            </p:stCondLst>
                            <p:childTnLst>
                              <p:par>
                                <p:cTn id="39" presetID="10" presetClass="entr" presetSubtype="0" fill="hold" nodeType="afterEffect">
                                  <p:stCondLst>
                                    <p:cond delay="0"/>
                                  </p:stCondLst>
                                  <p:childTnLst>
                                    <p:set>
                                      <p:cBhvr>
                                        <p:cTn id="40" dur="1" fill="hold">
                                          <p:stCondLst>
                                            <p:cond delay="0"/>
                                          </p:stCondLst>
                                        </p:cTn>
                                        <p:tgtEl>
                                          <p:spTgt spid="237"/>
                                        </p:tgtEl>
                                        <p:attrNameLst>
                                          <p:attrName>style.visibility</p:attrName>
                                        </p:attrNameLst>
                                      </p:cBhvr>
                                      <p:to>
                                        <p:strVal val="visible"/>
                                      </p:to>
                                    </p:set>
                                    <p:animEffect transition="in" filter="fade">
                                      <p:cBhvr>
                                        <p:cTn id="41" dur="500"/>
                                        <p:tgtEl>
                                          <p:spTgt spid="237"/>
                                        </p:tgtEl>
                                      </p:cBhvr>
                                    </p:animEffect>
                                  </p:childTnLst>
                                </p:cTn>
                              </p:par>
                            </p:childTnLst>
                          </p:cTn>
                        </p:par>
                        <p:par>
                          <p:cTn id="42" fill="hold">
                            <p:stCondLst>
                              <p:cond delay="2000"/>
                            </p:stCondLst>
                            <p:childTnLst>
                              <p:par>
                                <p:cTn id="43" presetID="22" presetClass="entr" presetSubtype="8" fill="hold" nodeType="afterEffect">
                                  <p:stCondLst>
                                    <p:cond delay="0"/>
                                  </p:stCondLst>
                                  <p:childTnLst>
                                    <p:set>
                                      <p:cBhvr>
                                        <p:cTn id="44" dur="1" fill="hold">
                                          <p:stCondLst>
                                            <p:cond delay="0"/>
                                          </p:stCondLst>
                                        </p:cTn>
                                        <p:tgtEl>
                                          <p:spTgt spid="236"/>
                                        </p:tgtEl>
                                        <p:attrNameLst>
                                          <p:attrName>style.visibility</p:attrName>
                                        </p:attrNameLst>
                                      </p:cBhvr>
                                      <p:to>
                                        <p:strVal val="visible"/>
                                      </p:to>
                                    </p:set>
                                    <p:animEffect transition="in" filter="wipe(left)">
                                      <p:cBhvr>
                                        <p:cTn id="45" dur="500"/>
                                        <p:tgtEl>
                                          <p:spTgt spid="236"/>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234"/>
                                        </p:tgtEl>
                                        <p:attrNameLst>
                                          <p:attrName>style.visibility</p:attrName>
                                        </p:attrNameLst>
                                      </p:cBhvr>
                                      <p:to>
                                        <p:strVal val="visible"/>
                                      </p:to>
                                    </p:set>
                                    <p:animEffect transition="in" filter="randombar(horizontal)">
                                      <p:cBhvr>
                                        <p:cTn id="50" dur="500"/>
                                        <p:tgtEl>
                                          <p:spTgt spid="234"/>
                                        </p:tgtEl>
                                      </p:cBhvr>
                                    </p:animEffect>
                                  </p:childTnLst>
                                </p:cTn>
                              </p:par>
                            </p:childTnLst>
                          </p:cTn>
                        </p:par>
                        <p:par>
                          <p:cTn id="51" fill="hold">
                            <p:stCondLst>
                              <p:cond delay="500"/>
                            </p:stCondLst>
                            <p:childTnLst>
                              <p:par>
                                <p:cTn id="52" presetID="10" presetClass="entr" presetSubtype="0" fill="hold" nodeType="afterEffect">
                                  <p:stCondLst>
                                    <p:cond delay="0"/>
                                  </p:stCondLst>
                                  <p:childTnLst>
                                    <p:set>
                                      <p:cBhvr>
                                        <p:cTn id="53" dur="1" fill="hold">
                                          <p:stCondLst>
                                            <p:cond delay="0"/>
                                          </p:stCondLst>
                                        </p:cTn>
                                        <p:tgtEl>
                                          <p:spTgt spid="243"/>
                                        </p:tgtEl>
                                        <p:attrNameLst>
                                          <p:attrName>style.visibility</p:attrName>
                                        </p:attrNameLst>
                                      </p:cBhvr>
                                      <p:to>
                                        <p:strVal val="visible"/>
                                      </p:to>
                                    </p:set>
                                    <p:animEffect transition="in" filter="fade">
                                      <p:cBhvr>
                                        <p:cTn id="54" dur="500"/>
                                        <p:tgtEl>
                                          <p:spTgt spid="243"/>
                                        </p:tgtEl>
                                      </p:cBhvr>
                                    </p:animEffect>
                                  </p:childTnLst>
                                </p:cTn>
                              </p:par>
                            </p:childTnLst>
                          </p:cTn>
                        </p:par>
                        <p:par>
                          <p:cTn id="55" fill="hold">
                            <p:stCondLst>
                              <p:cond delay="1000"/>
                            </p:stCondLst>
                            <p:childTnLst>
                              <p:par>
                                <p:cTn id="56" presetID="10" presetClass="entr" presetSubtype="0" fill="hold" nodeType="afterEffect">
                                  <p:stCondLst>
                                    <p:cond delay="0"/>
                                  </p:stCondLst>
                                  <p:childTnLst>
                                    <p:set>
                                      <p:cBhvr>
                                        <p:cTn id="57" dur="1" fill="hold">
                                          <p:stCondLst>
                                            <p:cond delay="0"/>
                                          </p:stCondLst>
                                        </p:cTn>
                                        <p:tgtEl>
                                          <p:spTgt spid="244"/>
                                        </p:tgtEl>
                                        <p:attrNameLst>
                                          <p:attrName>style.visibility</p:attrName>
                                        </p:attrNameLst>
                                      </p:cBhvr>
                                      <p:to>
                                        <p:strVal val="visible"/>
                                      </p:to>
                                    </p:set>
                                    <p:animEffect transition="in" filter="fade">
                                      <p:cBhvr>
                                        <p:cTn id="58" dur="500"/>
                                        <p:tgtEl>
                                          <p:spTgt spid="244"/>
                                        </p:tgtEl>
                                      </p:cBhvr>
                                    </p:animEffect>
                                  </p:childTnLst>
                                </p:cTn>
                              </p:par>
                            </p:childTnLst>
                          </p:cTn>
                        </p:par>
                        <p:par>
                          <p:cTn id="59" fill="hold">
                            <p:stCondLst>
                              <p:cond delay="1500"/>
                            </p:stCondLst>
                            <p:childTnLst>
                              <p:par>
                                <p:cTn id="60" presetID="14" presetClass="entr" presetSubtype="10" fill="hold" nodeType="afterEffect">
                                  <p:stCondLst>
                                    <p:cond delay="0"/>
                                  </p:stCondLst>
                                  <p:childTnLst>
                                    <p:set>
                                      <p:cBhvr>
                                        <p:cTn id="61" dur="1" fill="hold">
                                          <p:stCondLst>
                                            <p:cond delay="0"/>
                                          </p:stCondLst>
                                        </p:cTn>
                                        <p:tgtEl>
                                          <p:spTgt spid="275"/>
                                        </p:tgtEl>
                                        <p:attrNameLst>
                                          <p:attrName>style.visibility</p:attrName>
                                        </p:attrNameLst>
                                      </p:cBhvr>
                                      <p:to>
                                        <p:strVal val="visible"/>
                                      </p:to>
                                    </p:set>
                                    <p:animEffect transition="in" filter="randombar(horizontal)">
                                      <p:cBhvr>
                                        <p:cTn id="62" dur="500"/>
                                        <p:tgtEl>
                                          <p:spTgt spid="275"/>
                                        </p:tgtEl>
                                      </p:cBhvr>
                                    </p:animEffect>
                                  </p:childTnLst>
                                </p:cTn>
                              </p:par>
                              <p:par>
                                <p:cTn id="63" presetID="14" presetClass="entr" presetSubtype="10" fill="hold" nodeType="withEffect">
                                  <p:stCondLst>
                                    <p:cond delay="300"/>
                                  </p:stCondLst>
                                  <p:childTnLst>
                                    <p:set>
                                      <p:cBhvr>
                                        <p:cTn id="64" dur="1" fill="hold">
                                          <p:stCondLst>
                                            <p:cond delay="0"/>
                                          </p:stCondLst>
                                        </p:cTn>
                                        <p:tgtEl>
                                          <p:spTgt spid="311"/>
                                        </p:tgtEl>
                                        <p:attrNameLst>
                                          <p:attrName>style.visibility</p:attrName>
                                        </p:attrNameLst>
                                      </p:cBhvr>
                                      <p:to>
                                        <p:strVal val="visible"/>
                                      </p:to>
                                    </p:set>
                                    <p:animEffect transition="in" filter="randombar(horizontal)">
                                      <p:cBhvr>
                                        <p:cTn id="65" dur="500"/>
                                        <p:tgtEl>
                                          <p:spTgt spid="311"/>
                                        </p:tgtEl>
                                      </p:cBhvr>
                                    </p:animEffect>
                                  </p:childTnLst>
                                </p:cTn>
                              </p:par>
                              <p:par>
                                <p:cTn id="66" presetID="14" presetClass="entr" presetSubtype="10" fill="hold" nodeType="withEffect">
                                  <p:stCondLst>
                                    <p:cond delay="1500"/>
                                  </p:stCondLst>
                                  <p:childTnLst>
                                    <p:set>
                                      <p:cBhvr>
                                        <p:cTn id="67" dur="1" fill="hold">
                                          <p:stCondLst>
                                            <p:cond delay="0"/>
                                          </p:stCondLst>
                                        </p:cTn>
                                        <p:tgtEl>
                                          <p:spTgt spid="257"/>
                                        </p:tgtEl>
                                        <p:attrNameLst>
                                          <p:attrName>style.visibility</p:attrName>
                                        </p:attrNameLst>
                                      </p:cBhvr>
                                      <p:to>
                                        <p:strVal val="visible"/>
                                      </p:to>
                                    </p:set>
                                    <p:animEffect transition="in" filter="randombar(horizontal)">
                                      <p:cBhvr>
                                        <p:cTn id="68" dur="500"/>
                                        <p:tgtEl>
                                          <p:spTgt spid="257"/>
                                        </p:tgtEl>
                                      </p:cBhvr>
                                    </p:animEffect>
                                  </p:childTnLst>
                                </p:cTn>
                              </p:par>
                              <p:par>
                                <p:cTn id="69" presetID="14" presetClass="entr" presetSubtype="10" fill="hold" nodeType="withEffect">
                                  <p:stCondLst>
                                    <p:cond delay="500"/>
                                  </p:stCondLst>
                                  <p:childTnLst>
                                    <p:set>
                                      <p:cBhvr>
                                        <p:cTn id="70" dur="1" fill="hold">
                                          <p:stCondLst>
                                            <p:cond delay="0"/>
                                          </p:stCondLst>
                                        </p:cTn>
                                        <p:tgtEl>
                                          <p:spTgt spid="293"/>
                                        </p:tgtEl>
                                        <p:attrNameLst>
                                          <p:attrName>style.visibility</p:attrName>
                                        </p:attrNameLst>
                                      </p:cBhvr>
                                      <p:to>
                                        <p:strVal val="visible"/>
                                      </p:to>
                                    </p:set>
                                    <p:animEffect transition="in" filter="randombar(horizontal)">
                                      <p:cBhvr>
                                        <p:cTn id="71" dur="500"/>
                                        <p:tgtEl>
                                          <p:spTgt spid="293"/>
                                        </p:tgtEl>
                                      </p:cBhvr>
                                    </p:animEffect>
                                  </p:childTnLst>
                                </p:cTn>
                              </p:par>
                              <p:par>
                                <p:cTn id="72" presetID="14" presetClass="entr" presetSubtype="10" fill="hold" nodeType="withEffect">
                                  <p:stCondLst>
                                    <p:cond delay="900"/>
                                  </p:stCondLst>
                                  <p:childTnLst>
                                    <p:set>
                                      <p:cBhvr>
                                        <p:cTn id="73" dur="1" fill="hold">
                                          <p:stCondLst>
                                            <p:cond delay="0"/>
                                          </p:stCondLst>
                                        </p:cTn>
                                        <p:tgtEl>
                                          <p:spTgt spid="330"/>
                                        </p:tgtEl>
                                        <p:attrNameLst>
                                          <p:attrName>style.visibility</p:attrName>
                                        </p:attrNameLst>
                                      </p:cBhvr>
                                      <p:to>
                                        <p:strVal val="visible"/>
                                      </p:to>
                                    </p:set>
                                    <p:animEffect transition="in" filter="randombar(horizontal)">
                                      <p:cBhvr>
                                        <p:cTn id="74" dur="500"/>
                                        <p:tgtEl>
                                          <p:spTgt spid="330"/>
                                        </p:tgtEl>
                                      </p:cBhvr>
                                    </p:animEffect>
                                  </p:childTnLst>
                                </p:cTn>
                              </p:par>
                              <p:par>
                                <p:cTn id="75" presetID="14" presetClass="entr" presetSubtype="10" fill="hold" nodeType="withEffect">
                                  <p:stCondLst>
                                    <p:cond delay="1300"/>
                                  </p:stCondLst>
                                  <p:childTnLst>
                                    <p:set>
                                      <p:cBhvr>
                                        <p:cTn id="76" dur="1" fill="hold">
                                          <p:stCondLst>
                                            <p:cond delay="0"/>
                                          </p:stCondLst>
                                        </p:cTn>
                                        <p:tgtEl>
                                          <p:spTgt spid="353"/>
                                        </p:tgtEl>
                                        <p:attrNameLst>
                                          <p:attrName>style.visibility</p:attrName>
                                        </p:attrNameLst>
                                      </p:cBhvr>
                                      <p:to>
                                        <p:strVal val="visible"/>
                                      </p:to>
                                    </p:set>
                                    <p:animEffect transition="in" filter="randombar(horizontal)">
                                      <p:cBhvr>
                                        <p:cTn id="77" dur="500"/>
                                        <p:tgtEl>
                                          <p:spTgt spid="3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3" grpId="0" animBg="1"/>
      <p:bldP spid="363" grpId="1" animBg="1"/>
      <p:bldP spid="234" grpId="0" animBg="1"/>
      <p:bldP spid="254" grpId="0" animBg="1"/>
      <p:bldP spid="25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5216" y="3033223"/>
            <a:ext cx="9144000" cy="498598"/>
          </a:xfrm>
        </p:spPr>
        <p:txBody>
          <a:bodyPr/>
          <a:lstStyle/>
          <a:p>
            <a:r>
              <a:rPr lang="en-US"/>
              <a:t>Demo</a:t>
            </a:r>
          </a:p>
        </p:txBody>
      </p:sp>
      <p:sp>
        <p:nvSpPr>
          <p:cNvPr id="4" name="Text Placeholder 3"/>
          <p:cNvSpPr>
            <a:spLocks noGrp="1"/>
          </p:cNvSpPr>
          <p:nvPr>
            <p:ph type="body" sz="quarter" idx="12"/>
          </p:nvPr>
        </p:nvSpPr>
        <p:spPr>
          <a:xfrm>
            <a:off x="585216" y="3977319"/>
            <a:ext cx="9144000" cy="615553"/>
          </a:xfrm>
        </p:spPr>
        <p:txBody>
          <a:bodyPr/>
          <a:lstStyle/>
          <a:p>
            <a:r>
              <a:rPr lang="en-US"/>
              <a:t>.NET Core 2.1</a:t>
            </a:r>
          </a:p>
          <a:p>
            <a:r>
              <a:rPr lang="en-US"/>
              <a:t>Coding for Failure</a:t>
            </a:r>
          </a:p>
        </p:txBody>
      </p:sp>
    </p:spTree>
    <p:extLst>
      <p:ext uri="{BB962C8B-B14F-4D97-AF65-F5344CB8AC3E}">
        <p14:creationId xmlns:p14="http://schemas.microsoft.com/office/powerpoint/2010/main" val="1434812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Rectangle 362">
            <a:extLst>
              <a:ext uri="{FF2B5EF4-FFF2-40B4-BE49-F238E27FC236}">
                <a16:creationId xmlns:a16="http://schemas.microsoft.com/office/drawing/2014/main" id="{68B3E230-F46C-4A49-8121-6E0810E92AEB}"/>
              </a:ext>
            </a:extLst>
          </p:cNvPr>
          <p:cNvSpPr/>
          <p:nvPr/>
        </p:nvSpPr>
        <p:spPr bwMode="auto">
          <a:xfrm>
            <a:off x="192947" y="3565321"/>
            <a:ext cx="3320579" cy="1879134"/>
          </a:xfrm>
          <a:prstGeom prst="rect">
            <a:avLst/>
          </a:prstGeom>
          <a:noFill/>
          <a:ln w="28575">
            <a:solidFill>
              <a:srgbClr val="0070C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D6FD0700-B9A0-4C3D-8A97-0F5A368D8128}"/>
              </a:ext>
            </a:extLst>
          </p:cNvPr>
          <p:cNvSpPr>
            <a:spLocks noGrp="1"/>
          </p:cNvSpPr>
          <p:nvPr>
            <p:ph type="title"/>
          </p:nvPr>
        </p:nvSpPr>
        <p:spPr>
          <a:xfrm>
            <a:off x="588263" y="457200"/>
            <a:ext cx="11018520" cy="553998"/>
          </a:xfrm>
        </p:spPr>
        <p:txBody>
          <a:bodyPr/>
          <a:lstStyle/>
          <a:p>
            <a:r>
              <a:rPr lang="en-US" dirty="0"/>
              <a:t>Demo       Architecture</a:t>
            </a:r>
          </a:p>
        </p:txBody>
      </p:sp>
      <p:pic>
        <p:nvPicPr>
          <p:cNvPr id="28" name="Picture 27">
            <a:extLst>
              <a:ext uri="{FF2B5EF4-FFF2-40B4-BE49-F238E27FC236}">
                <a16:creationId xmlns:a16="http://schemas.microsoft.com/office/drawing/2014/main" id="{D319F4A2-8FC6-4D75-9975-2E297E14EDC0}"/>
              </a:ext>
            </a:extLst>
          </p:cNvPr>
          <p:cNvPicPr>
            <a:picLocks noChangeAspect="1"/>
          </p:cNvPicPr>
          <p:nvPr/>
        </p:nvPicPr>
        <p:blipFill>
          <a:blip r:embed="rId2"/>
          <a:stretch>
            <a:fillRect/>
          </a:stretch>
        </p:blipFill>
        <p:spPr>
          <a:xfrm>
            <a:off x="2848699" y="1727454"/>
            <a:ext cx="276378" cy="274620"/>
          </a:xfrm>
          <a:prstGeom prst="rect">
            <a:avLst/>
          </a:prstGeom>
        </p:spPr>
      </p:pic>
      <p:sp>
        <p:nvSpPr>
          <p:cNvPr id="39" name="Lightning Bolt 38">
            <a:extLst>
              <a:ext uri="{FF2B5EF4-FFF2-40B4-BE49-F238E27FC236}">
                <a16:creationId xmlns:a16="http://schemas.microsoft.com/office/drawing/2014/main" id="{F15D77FB-0223-49DE-B445-E0E65F3BAE60}"/>
              </a:ext>
            </a:extLst>
          </p:cNvPr>
          <p:cNvSpPr/>
          <p:nvPr/>
        </p:nvSpPr>
        <p:spPr>
          <a:xfrm>
            <a:off x="5735466" y="198664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42" name="Straight Arrow Connector 41">
            <a:extLst>
              <a:ext uri="{FF2B5EF4-FFF2-40B4-BE49-F238E27FC236}">
                <a16:creationId xmlns:a16="http://schemas.microsoft.com/office/drawing/2014/main" id="{71787D0E-CA97-43C6-B7F7-240EF302FDA1}"/>
              </a:ext>
            </a:extLst>
          </p:cNvPr>
          <p:cNvCxnSpPr>
            <a:cxnSpLocks/>
          </p:cNvCxnSpPr>
          <p:nvPr/>
        </p:nvCxnSpPr>
        <p:spPr>
          <a:xfrm>
            <a:off x="3130997" y="1986640"/>
            <a:ext cx="590839" cy="347081"/>
          </a:xfrm>
          <a:prstGeom prst="straightConnector1">
            <a:avLst/>
          </a:prstGeom>
          <a:ln w="57150">
            <a:solidFill>
              <a:srgbClr val="F74A3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DC67D28-4184-4ABB-91EE-66AC5826A295}"/>
              </a:ext>
            </a:extLst>
          </p:cNvPr>
          <p:cNvCxnSpPr>
            <a:cxnSpLocks/>
          </p:cNvCxnSpPr>
          <p:nvPr/>
        </p:nvCxnSpPr>
        <p:spPr>
          <a:xfrm>
            <a:off x="4537744" y="2333721"/>
            <a:ext cx="451134" cy="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75" name="Picture 10" descr="https://wiki.jenkins-ci.org/download/attachments/2916393/logo-title.png?version=1&amp;modificationDate=1302753947000">
            <a:extLst>
              <a:ext uri="{FF2B5EF4-FFF2-40B4-BE49-F238E27FC236}">
                <a16:creationId xmlns:a16="http://schemas.microsoft.com/office/drawing/2014/main" id="{DE238923-9EAB-4159-B78C-D13293F95A97}"/>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72203"/>
          <a:stretch/>
        </p:blipFill>
        <p:spPr bwMode="auto">
          <a:xfrm>
            <a:off x="6047409" y="1676008"/>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https://ngeor.files.wordpress.com/2017/11/helm-small.png">
            <a:extLst>
              <a:ext uri="{FF2B5EF4-FFF2-40B4-BE49-F238E27FC236}">
                <a16:creationId xmlns:a16="http://schemas.microsoft.com/office/drawing/2014/main" id="{EA4F4AA4-E6B3-4A27-BA41-5A1865E45295}"/>
              </a:ext>
            </a:extLst>
          </p:cNvPr>
          <p:cNvPicPr>
            <a:picLocks noChangeAspect="1" noChangeArrowheads="1"/>
          </p:cNvPicPr>
          <p:nvPr/>
        </p:nvPicPr>
        <p:blipFill>
          <a:blip r:embed="rId4">
            <a:duotone>
              <a:prstClr val="black"/>
              <a:srgbClr val="0078D4">
                <a:tint val="45000"/>
                <a:satMod val="400000"/>
              </a:srgbClr>
            </a:duotone>
            <a:extLst>
              <a:ext uri="{BEBA8EAE-BF5A-486C-A8C5-ECC9F3942E4B}">
                <a14:imgProps xmlns:a14="http://schemas.microsoft.com/office/drawing/2010/main">
                  <a14:imgLayer r:embed="rId5">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54980" y="2418911"/>
            <a:ext cx="376473" cy="390307"/>
          </a:xfrm>
          <a:prstGeom prst="rect">
            <a:avLst/>
          </a:prstGeom>
          <a:noFill/>
          <a:extLst>
            <a:ext uri="{909E8E84-426E-40DD-AFC4-6F175D3DCCD1}">
              <a14:hiddenFill xmlns:a14="http://schemas.microsoft.com/office/drawing/2010/main">
                <a:solidFill>
                  <a:srgbClr val="FFFFFF"/>
                </a:solidFill>
              </a14:hiddenFill>
            </a:ext>
          </a:extLst>
        </p:spPr>
      </p:pic>
      <p:grpSp>
        <p:nvGrpSpPr>
          <p:cNvPr id="80" name="Group 79">
            <a:extLst>
              <a:ext uri="{FF2B5EF4-FFF2-40B4-BE49-F238E27FC236}">
                <a16:creationId xmlns:a16="http://schemas.microsoft.com/office/drawing/2014/main" id="{99600C31-7DD9-439A-A3E9-C1EE87BD3BB7}"/>
              </a:ext>
            </a:extLst>
          </p:cNvPr>
          <p:cNvGrpSpPr/>
          <p:nvPr/>
        </p:nvGrpSpPr>
        <p:grpSpPr>
          <a:xfrm>
            <a:off x="6813490" y="1743156"/>
            <a:ext cx="1579973" cy="1203595"/>
            <a:chOff x="10350041" y="1743156"/>
            <a:chExt cx="1579973" cy="1203595"/>
          </a:xfrm>
        </p:grpSpPr>
        <p:pic>
          <p:nvPicPr>
            <p:cNvPr id="48" name="Picture 47">
              <a:extLst>
                <a:ext uri="{FF2B5EF4-FFF2-40B4-BE49-F238E27FC236}">
                  <a16:creationId xmlns:a16="http://schemas.microsoft.com/office/drawing/2014/main" id="{58A3A962-C20F-4206-93F7-1EF929F3904A}"/>
                </a:ext>
              </a:extLst>
            </p:cNvPr>
            <p:cNvPicPr>
              <a:picLocks noChangeAspect="1"/>
            </p:cNvPicPr>
            <p:nvPr/>
          </p:nvPicPr>
          <p:blipFill>
            <a:blip r:embed="rId6"/>
            <a:stretch>
              <a:fillRect/>
            </a:stretch>
          </p:blipFill>
          <p:spPr>
            <a:xfrm>
              <a:off x="10350041" y="1743156"/>
              <a:ext cx="1579973" cy="1203595"/>
            </a:xfrm>
            <a:prstGeom prst="rect">
              <a:avLst/>
            </a:prstGeom>
          </p:spPr>
        </p:pic>
        <p:pic>
          <p:nvPicPr>
            <p:cNvPr id="77" name="Graphic 76">
              <a:extLst>
                <a:ext uri="{FF2B5EF4-FFF2-40B4-BE49-F238E27FC236}">
                  <a16:creationId xmlns:a16="http://schemas.microsoft.com/office/drawing/2014/main" id="{31A155E2-9A92-4031-AC65-AA580E969CE4}"/>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20371" r="19661" b="28720"/>
            <a:stretch/>
          </p:blipFill>
          <p:spPr>
            <a:xfrm>
              <a:off x="10862745" y="2059101"/>
              <a:ext cx="554564" cy="571704"/>
            </a:xfrm>
            <a:prstGeom prst="rect">
              <a:avLst/>
            </a:prstGeom>
          </p:spPr>
        </p:pic>
      </p:grpSp>
      <p:pic>
        <p:nvPicPr>
          <p:cNvPr id="87" name="Picture 86">
            <a:extLst>
              <a:ext uri="{FF2B5EF4-FFF2-40B4-BE49-F238E27FC236}">
                <a16:creationId xmlns:a16="http://schemas.microsoft.com/office/drawing/2014/main" id="{2123B152-CA89-4C9A-BB18-32A2B38965D8}"/>
              </a:ext>
            </a:extLst>
          </p:cNvPr>
          <p:cNvPicPr>
            <a:picLocks noChangeAspect="1"/>
          </p:cNvPicPr>
          <p:nvPr/>
        </p:nvPicPr>
        <p:blipFill rotWithShape="1">
          <a:blip r:embed="rId9"/>
          <a:srcRect l="3131" t="25788" r="2725" b="20947"/>
          <a:stretch/>
        </p:blipFill>
        <p:spPr>
          <a:xfrm>
            <a:off x="1879133" y="528780"/>
            <a:ext cx="655935" cy="401147"/>
          </a:xfrm>
          <a:prstGeom prst="rect">
            <a:avLst/>
          </a:prstGeom>
        </p:spPr>
      </p:pic>
      <p:grpSp>
        <p:nvGrpSpPr>
          <p:cNvPr id="99" name="Group 98">
            <a:extLst>
              <a:ext uri="{FF2B5EF4-FFF2-40B4-BE49-F238E27FC236}">
                <a16:creationId xmlns:a16="http://schemas.microsoft.com/office/drawing/2014/main" id="{67DABEA0-EAC4-4E0C-956A-84F79716179F}"/>
              </a:ext>
            </a:extLst>
          </p:cNvPr>
          <p:cNvGrpSpPr/>
          <p:nvPr/>
        </p:nvGrpSpPr>
        <p:grpSpPr>
          <a:xfrm>
            <a:off x="9273811" y="1719236"/>
            <a:ext cx="721037" cy="444217"/>
            <a:chOff x="3240661" y="1005909"/>
            <a:chExt cx="540854" cy="333210"/>
          </a:xfrm>
        </p:grpSpPr>
        <p:grpSp>
          <p:nvGrpSpPr>
            <p:cNvPr id="100" name="Group 99">
              <a:extLst>
                <a:ext uri="{FF2B5EF4-FFF2-40B4-BE49-F238E27FC236}">
                  <a16:creationId xmlns:a16="http://schemas.microsoft.com/office/drawing/2014/main" id="{93DF782F-3935-41BF-B29C-82015C858CC7}"/>
                </a:ext>
              </a:extLst>
            </p:cNvPr>
            <p:cNvGrpSpPr/>
            <p:nvPr/>
          </p:nvGrpSpPr>
          <p:grpSpPr>
            <a:xfrm>
              <a:off x="3240661" y="1005909"/>
              <a:ext cx="540854" cy="333210"/>
              <a:chOff x="1926169" y="1632181"/>
              <a:chExt cx="540854" cy="333210"/>
            </a:xfrm>
          </p:grpSpPr>
          <p:sp>
            <p:nvSpPr>
              <p:cNvPr id="102" name="Rectangle 101">
                <a:extLst>
                  <a:ext uri="{FF2B5EF4-FFF2-40B4-BE49-F238E27FC236}">
                    <a16:creationId xmlns:a16="http://schemas.microsoft.com/office/drawing/2014/main" id="{6B98C797-5DE0-4245-91C4-DD4EFF75C434}"/>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03" name="Rectangle 102">
                <a:extLst>
                  <a:ext uri="{FF2B5EF4-FFF2-40B4-BE49-F238E27FC236}">
                    <a16:creationId xmlns:a16="http://schemas.microsoft.com/office/drawing/2014/main" id="{87797AA4-AEAF-4B8D-BBC4-337F247AAB17}"/>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04" name="Group 103">
                <a:extLst>
                  <a:ext uri="{FF2B5EF4-FFF2-40B4-BE49-F238E27FC236}">
                    <a16:creationId xmlns:a16="http://schemas.microsoft.com/office/drawing/2014/main" id="{AC33BDA7-E6C1-41CB-9C06-250848F9DB34}"/>
                  </a:ext>
                </a:extLst>
              </p:cNvPr>
              <p:cNvGrpSpPr/>
              <p:nvPr/>
            </p:nvGrpSpPr>
            <p:grpSpPr>
              <a:xfrm>
                <a:off x="1989961" y="1665409"/>
                <a:ext cx="413499" cy="266755"/>
                <a:chOff x="1371600" y="2038342"/>
                <a:chExt cx="609600" cy="393263"/>
              </a:xfrm>
            </p:grpSpPr>
            <p:cxnSp>
              <p:nvCxnSpPr>
                <p:cNvPr id="108" name="Straight Connector 107">
                  <a:extLst>
                    <a:ext uri="{FF2B5EF4-FFF2-40B4-BE49-F238E27FC236}">
                      <a16:creationId xmlns:a16="http://schemas.microsoft.com/office/drawing/2014/main" id="{3303BC4B-AAD6-4A81-A509-312D01D7B14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09" name="Straight Connector 108">
                  <a:extLst>
                    <a:ext uri="{FF2B5EF4-FFF2-40B4-BE49-F238E27FC236}">
                      <a16:creationId xmlns:a16="http://schemas.microsoft.com/office/drawing/2014/main" id="{5100632D-FDB7-4429-9231-8CCFED4F67A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10" name="Straight Connector 109">
                  <a:extLst>
                    <a:ext uri="{FF2B5EF4-FFF2-40B4-BE49-F238E27FC236}">
                      <a16:creationId xmlns:a16="http://schemas.microsoft.com/office/drawing/2014/main" id="{BEC39EAD-212F-48B4-BFAA-7871D274EBC7}"/>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11" name="Straight Connector 110">
                  <a:extLst>
                    <a:ext uri="{FF2B5EF4-FFF2-40B4-BE49-F238E27FC236}">
                      <a16:creationId xmlns:a16="http://schemas.microsoft.com/office/drawing/2014/main" id="{BACF1B48-CD6E-4BFF-A455-432386BCEAB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12" name="Straight Connector 111">
                  <a:extLst>
                    <a:ext uri="{FF2B5EF4-FFF2-40B4-BE49-F238E27FC236}">
                      <a16:creationId xmlns:a16="http://schemas.microsoft.com/office/drawing/2014/main" id="{79DAA874-2AE3-4BB2-A91B-EE98B4D46256}"/>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13" name="Straight Connector 112">
                  <a:extLst>
                    <a:ext uri="{FF2B5EF4-FFF2-40B4-BE49-F238E27FC236}">
                      <a16:creationId xmlns:a16="http://schemas.microsoft.com/office/drawing/2014/main" id="{8FE71991-CFBD-41EF-81A9-3167F9542625}"/>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14" name="Straight Connector 113">
                  <a:extLst>
                    <a:ext uri="{FF2B5EF4-FFF2-40B4-BE49-F238E27FC236}">
                      <a16:creationId xmlns:a16="http://schemas.microsoft.com/office/drawing/2014/main" id="{A188CFDB-63C3-410D-9CDE-2DF65CBEEBAA}"/>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15" name="Straight Connector 114">
                  <a:extLst>
                    <a:ext uri="{FF2B5EF4-FFF2-40B4-BE49-F238E27FC236}">
                      <a16:creationId xmlns:a16="http://schemas.microsoft.com/office/drawing/2014/main" id="{509F23FD-6E4B-4F21-9821-78F6A02CAD6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16" name="Straight Connector 115">
                  <a:extLst>
                    <a:ext uri="{FF2B5EF4-FFF2-40B4-BE49-F238E27FC236}">
                      <a16:creationId xmlns:a16="http://schemas.microsoft.com/office/drawing/2014/main" id="{02774AFF-6E13-4058-BBF1-4F812DD1A356}"/>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05" name="Rectangle 104">
                <a:extLst>
                  <a:ext uri="{FF2B5EF4-FFF2-40B4-BE49-F238E27FC236}">
                    <a16:creationId xmlns:a16="http://schemas.microsoft.com/office/drawing/2014/main" id="{345FC45E-DDA3-477F-84F3-F848B6B46E8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06" name="Rectangle 105">
                <a:extLst>
                  <a:ext uri="{FF2B5EF4-FFF2-40B4-BE49-F238E27FC236}">
                    <a16:creationId xmlns:a16="http://schemas.microsoft.com/office/drawing/2014/main" id="{BCEFD894-BEF5-4C28-837E-2B942086503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07" name="Rectangle 106">
                <a:extLst>
                  <a:ext uri="{FF2B5EF4-FFF2-40B4-BE49-F238E27FC236}">
                    <a16:creationId xmlns:a16="http://schemas.microsoft.com/office/drawing/2014/main" id="{F555C501-7A93-4E06-88D2-9EDDE9F1702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01" name="Rectangle 100">
              <a:extLst>
                <a:ext uri="{FF2B5EF4-FFF2-40B4-BE49-F238E27FC236}">
                  <a16:creationId xmlns:a16="http://schemas.microsoft.com/office/drawing/2014/main" id="{D96F6C38-04E3-4FA0-AA0E-99B70F1D173C}"/>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Important</a:t>
              </a:r>
              <a:br>
                <a:rPr lang="en-US" sz="700" kern="0" dirty="0">
                  <a:solidFill>
                    <a:sysClr val="windowText" lastClr="000000"/>
                  </a:solidFill>
                  <a:latin typeface="Calibri"/>
                </a:rPr>
              </a:br>
              <a:r>
                <a:rPr lang="en-US" sz="700" kern="0" dirty="0">
                  <a:solidFill>
                    <a:sysClr val="windowText" lastClr="000000"/>
                  </a:solidFill>
                  <a:latin typeface="Calibri"/>
                </a:rPr>
                <a:t>-</a:t>
              </a:r>
              <a:r>
                <a:rPr lang="en-US" sz="700" kern="0" dirty="0" err="1">
                  <a:solidFill>
                    <a:sysClr val="windowText" lastClr="000000"/>
                  </a:solidFill>
                  <a:latin typeface="Calibri"/>
                </a:rPr>
                <a:t>api</a:t>
              </a:r>
              <a:endParaRPr lang="en-US" sz="400" kern="0" dirty="0">
                <a:solidFill>
                  <a:sysClr val="windowText" lastClr="000000"/>
                </a:solidFill>
                <a:latin typeface="Calibri"/>
              </a:endParaRPr>
            </a:p>
          </p:txBody>
        </p:sp>
      </p:grpSp>
      <p:grpSp>
        <p:nvGrpSpPr>
          <p:cNvPr id="117" name="Group 116">
            <a:extLst>
              <a:ext uri="{FF2B5EF4-FFF2-40B4-BE49-F238E27FC236}">
                <a16:creationId xmlns:a16="http://schemas.microsoft.com/office/drawing/2014/main" id="{60E192A8-A576-4833-B6F1-629D63D110A3}"/>
              </a:ext>
            </a:extLst>
          </p:cNvPr>
          <p:cNvGrpSpPr/>
          <p:nvPr/>
        </p:nvGrpSpPr>
        <p:grpSpPr>
          <a:xfrm>
            <a:off x="8552696" y="1314639"/>
            <a:ext cx="721037" cy="444217"/>
            <a:chOff x="3240661" y="1005909"/>
            <a:chExt cx="540854" cy="333210"/>
          </a:xfrm>
        </p:grpSpPr>
        <p:grpSp>
          <p:nvGrpSpPr>
            <p:cNvPr id="118" name="Group 117">
              <a:extLst>
                <a:ext uri="{FF2B5EF4-FFF2-40B4-BE49-F238E27FC236}">
                  <a16:creationId xmlns:a16="http://schemas.microsoft.com/office/drawing/2014/main" id="{7F144997-7BE1-4DC7-8F6E-C2350CA9E1B7}"/>
                </a:ext>
              </a:extLst>
            </p:cNvPr>
            <p:cNvGrpSpPr/>
            <p:nvPr/>
          </p:nvGrpSpPr>
          <p:grpSpPr>
            <a:xfrm>
              <a:off x="3240661" y="1005909"/>
              <a:ext cx="540854" cy="333210"/>
              <a:chOff x="1926169" y="1632181"/>
              <a:chExt cx="540854" cy="333210"/>
            </a:xfrm>
          </p:grpSpPr>
          <p:sp>
            <p:nvSpPr>
              <p:cNvPr id="120" name="Rectangle 119">
                <a:extLst>
                  <a:ext uri="{FF2B5EF4-FFF2-40B4-BE49-F238E27FC236}">
                    <a16:creationId xmlns:a16="http://schemas.microsoft.com/office/drawing/2014/main" id="{D35BDDC8-1C44-496C-8EB2-F5AF9F2D090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21" name="Rectangle 120">
                <a:extLst>
                  <a:ext uri="{FF2B5EF4-FFF2-40B4-BE49-F238E27FC236}">
                    <a16:creationId xmlns:a16="http://schemas.microsoft.com/office/drawing/2014/main" id="{EA690CA6-B46C-4FA6-8AF7-B37EA4341B70}"/>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22" name="Group 121">
                <a:extLst>
                  <a:ext uri="{FF2B5EF4-FFF2-40B4-BE49-F238E27FC236}">
                    <a16:creationId xmlns:a16="http://schemas.microsoft.com/office/drawing/2014/main" id="{DC7703CF-4F34-4732-8E0C-74DFFE8C4123}"/>
                  </a:ext>
                </a:extLst>
              </p:cNvPr>
              <p:cNvGrpSpPr/>
              <p:nvPr/>
            </p:nvGrpSpPr>
            <p:grpSpPr>
              <a:xfrm>
                <a:off x="1989961" y="1665409"/>
                <a:ext cx="413499" cy="266755"/>
                <a:chOff x="1371600" y="2038342"/>
                <a:chExt cx="609600" cy="393263"/>
              </a:xfrm>
            </p:grpSpPr>
            <p:cxnSp>
              <p:nvCxnSpPr>
                <p:cNvPr id="126" name="Straight Connector 125">
                  <a:extLst>
                    <a:ext uri="{FF2B5EF4-FFF2-40B4-BE49-F238E27FC236}">
                      <a16:creationId xmlns:a16="http://schemas.microsoft.com/office/drawing/2014/main" id="{452E8A76-70DC-4B3D-A02E-D43AA7A861A9}"/>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27" name="Straight Connector 126">
                  <a:extLst>
                    <a:ext uri="{FF2B5EF4-FFF2-40B4-BE49-F238E27FC236}">
                      <a16:creationId xmlns:a16="http://schemas.microsoft.com/office/drawing/2014/main" id="{D8E3A10F-A34C-4374-9BAD-500BD20000C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28" name="Straight Connector 127">
                  <a:extLst>
                    <a:ext uri="{FF2B5EF4-FFF2-40B4-BE49-F238E27FC236}">
                      <a16:creationId xmlns:a16="http://schemas.microsoft.com/office/drawing/2014/main" id="{66FFDC4C-4D18-4201-A9F1-178ACD18C2F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29" name="Straight Connector 128">
                  <a:extLst>
                    <a:ext uri="{FF2B5EF4-FFF2-40B4-BE49-F238E27FC236}">
                      <a16:creationId xmlns:a16="http://schemas.microsoft.com/office/drawing/2014/main" id="{5A0E65E6-8E88-4D88-AF7B-9A0002DBC8D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30" name="Straight Connector 129">
                  <a:extLst>
                    <a:ext uri="{FF2B5EF4-FFF2-40B4-BE49-F238E27FC236}">
                      <a16:creationId xmlns:a16="http://schemas.microsoft.com/office/drawing/2014/main" id="{8921EE67-D1BF-4954-AE2E-2AF6F86954D1}"/>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31" name="Straight Connector 130">
                  <a:extLst>
                    <a:ext uri="{FF2B5EF4-FFF2-40B4-BE49-F238E27FC236}">
                      <a16:creationId xmlns:a16="http://schemas.microsoft.com/office/drawing/2014/main" id="{A8A9DC8A-7963-4FAB-B86E-3DBAC1D3C412}"/>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32" name="Straight Connector 131">
                  <a:extLst>
                    <a:ext uri="{FF2B5EF4-FFF2-40B4-BE49-F238E27FC236}">
                      <a16:creationId xmlns:a16="http://schemas.microsoft.com/office/drawing/2014/main" id="{66CBED65-5CFB-4BCC-B8FE-9AC5EEFE613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33" name="Straight Connector 132">
                  <a:extLst>
                    <a:ext uri="{FF2B5EF4-FFF2-40B4-BE49-F238E27FC236}">
                      <a16:creationId xmlns:a16="http://schemas.microsoft.com/office/drawing/2014/main" id="{3048B40F-6818-4926-B9F4-A558158D9711}"/>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34" name="Straight Connector 133">
                  <a:extLst>
                    <a:ext uri="{FF2B5EF4-FFF2-40B4-BE49-F238E27FC236}">
                      <a16:creationId xmlns:a16="http://schemas.microsoft.com/office/drawing/2014/main" id="{ECDAD9F4-A692-4B2A-BEBC-0ECA5665DDF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23" name="Rectangle 122">
                <a:extLst>
                  <a:ext uri="{FF2B5EF4-FFF2-40B4-BE49-F238E27FC236}">
                    <a16:creationId xmlns:a16="http://schemas.microsoft.com/office/drawing/2014/main" id="{13392CA0-C3E3-45CE-9E28-80AD0EE23DF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24" name="Rectangle 123">
                <a:extLst>
                  <a:ext uri="{FF2B5EF4-FFF2-40B4-BE49-F238E27FC236}">
                    <a16:creationId xmlns:a16="http://schemas.microsoft.com/office/drawing/2014/main" id="{D6F7C5E0-C963-4E00-AC06-E5116689CD7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25" name="Rectangle 124">
                <a:extLst>
                  <a:ext uri="{FF2B5EF4-FFF2-40B4-BE49-F238E27FC236}">
                    <a16:creationId xmlns:a16="http://schemas.microsoft.com/office/drawing/2014/main" id="{9D198434-28C1-4876-9812-275268F4AD5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19" name="Rectangle 118">
              <a:extLst>
                <a:ext uri="{FF2B5EF4-FFF2-40B4-BE49-F238E27FC236}">
                  <a16:creationId xmlns:a16="http://schemas.microsoft.com/office/drawing/2014/main" id="{FD4D7658-CFC3-42C6-9358-730104B13B8A}"/>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135" name="Group 134">
            <a:extLst>
              <a:ext uri="{FF2B5EF4-FFF2-40B4-BE49-F238E27FC236}">
                <a16:creationId xmlns:a16="http://schemas.microsoft.com/office/drawing/2014/main" id="{CD4449EB-BA27-4929-BC5D-CE9C9AB90B49}"/>
              </a:ext>
            </a:extLst>
          </p:cNvPr>
          <p:cNvGrpSpPr/>
          <p:nvPr/>
        </p:nvGrpSpPr>
        <p:grpSpPr>
          <a:xfrm>
            <a:off x="8552696" y="1719236"/>
            <a:ext cx="721037" cy="444217"/>
            <a:chOff x="3240661" y="1005909"/>
            <a:chExt cx="540854" cy="333210"/>
          </a:xfrm>
        </p:grpSpPr>
        <p:grpSp>
          <p:nvGrpSpPr>
            <p:cNvPr id="136" name="Group 135">
              <a:extLst>
                <a:ext uri="{FF2B5EF4-FFF2-40B4-BE49-F238E27FC236}">
                  <a16:creationId xmlns:a16="http://schemas.microsoft.com/office/drawing/2014/main" id="{EF8BECB9-927C-4EB7-95C1-AAFE7035C0E0}"/>
                </a:ext>
              </a:extLst>
            </p:cNvPr>
            <p:cNvGrpSpPr/>
            <p:nvPr/>
          </p:nvGrpSpPr>
          <p:grpSpPr>
            <a:xfrm>
              <a:off x="3240661" y="1005909"/>
              <a:ext cx="540854" cy="333210"/>
              <a:chOff x="1926169" y="1632181"/>
              <a:chExt cx="540854" cy="333210"/>
            </a:xfrm>
          </p:grpSpPr>
          <p:sp>
            <p:nvSpPr>
              <p:cNvPr id="138" name="Rectangle 137">
                <a:extLst>
                  <a:ext uri="{FF2B5EF4-FFF2-40B4-BE49-F238E27FC236}">
                    <a16:creationId xmlns:a16="http://schemas.microsoft.com/office/drawing/2014/main" id="{CAD8947F-0F55-4739-83CC-AE903CFDF784}"/>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39" name="Rectangle 138">
                <a:extLst>
                  <a:ext uri="{FF2B5EF4-FFF2-40B4-BE49-F238E27FC236}">
                    <a16:creationId xmlns:a16="http://schemas.microsoft.com/office/drawing/2014/main" id="{EF06C247-1C61-4C3A-B46D-B279148F943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40" name="Group 139">
                <a:extLst>
                  <a:ext uri="{FF2B5EF4-FFF2-40B4-BE49-F238E27FC236}">
                    <a16:creationId xmlns:a16="http://schemas.microsoft.com/office/drawing/2014/main" id="{3AD11ED6-84D2-41B2-892B-563A1AEC1CA7}"/>
                  </a:ext>
                </a:extLst>
              </p:cNvPr>
              <p:cNvGrpSpPr/>
              <p:nvPr/>
            </p:nvGrpSpPr>
            <p:grpSpPr>
              <a:xfrm>
                <a:off x="1989961" y="1665409"/>
                <a:ext cx="413499" cy="266755"/>
                <a:chOff x="1371600" y="2038342"/>
                <a:chExt cx="609600" cy="393263"/>
              </a:xfrm>
            </p:grpSpPr>
            <p:cxnSp>
              <p:nvCxnSpPr>
                <p:cNvPr id="144" name="Straight Connector 143">
                  <a:extLst>
                    <a:ext uri="{FF2B5EF4-FFF2-40B4-BE49-F238E27FC236}">
                      <a16:creationId xmlns:a16="http://schemas.microsoft.com/office/drawing/2014/main" id="{BA204315-8809-40B7-BDCB-A81961396F74}"/>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45" name="Straight Connector 144">
                  <a:extLst>
                    <a:ext uri="{FF2B5EF4-FFF2-40B4-BE49-F238E27FC236}">
                      <a16:creationId xmlns:a16="http://schemas.microsoft.com/office/drawing/2014/main" id="{D7BB96C9-7BB9-4727-A91A-12E92A79EF6F}"/>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46" name="Straight Connector 145">
                  <a:extLst>
                    <a:ext uri="{FF2B5EF4-FFF2-40B4-BE49-F238E27FC236}">
                      <a16:creationId xmlns:a16="http://schemas.microsoft.com/office/drawing/2014/main" id="{90BF04EA-EB92-4E59-9D49-2F8121930564}"/>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47" name="Straight Connector 146">
                  <a:extLst>
                    <a:ext uri="{FF2B5EF4-FFF2-40B4-BE49-F238E27FC236}">
                      <a16:creationId xmlns:a16="http://schemas.microsoft.com/office/drawing/2014/main" id="{110430E5-EB56-48D3-BDF6-5EA65A807DB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48" name="Straight Connector 147">
                  <a:extLst>
                    <a:ext uri="{FF2B5EF4-FFF2-40B4-BE49-F238E27FC236}">
                      <a16:creationId xmlns:a16="http://schemas.microsoft.com/office/drawing/2014/main" id="{3D3D46C1-0928-4E50-B284-5F45FDE7F58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49" name="Straight Connector 148">
                  <a:extLst>
                    <a:ext uri="{FF2B5EF4-FFF2-40B4-BE49-F238E27FC236}">
                      <a16:creationId xmlns:a16="http://schemas.microsoft.com/office/drawing/2014/main" id="{4E539FAF-B4DB-4BDB-AF4A-4BF2DD937906}"/>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0" name="Straight Connector 149">
                  <a:extLst>
                    <a:ext uri="{FF2B5EF4-FFF2-40B4-BE49-F238E27FC236}">
                      <a16:creationId xmlns:a16="http://schemas.microsoft.com/office/drawing/2014/main" id="{C3622544-EECA-468B-82F1-52542B5B11E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1" name="Straight Connector 150">
                  <a:extLst>
                    <a:ext uri="{FF2B5EF4-FFF2-40B4-BE49-F238E27FC236}">
                      <a16:creationId xmlns:a16="http://schemas.microsoft.com/office/drawing/2014/main" id="{FCEC4BA3-E7DA-486E-901A-FFB6E4F13BB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2" name="Straight Connector 151">
                  <a:extLst>
                    <a:ext uri="{FF2B5EF4-FFF2-40B4-BE49-F238E27FC236}">
                      <a16:creationId xmlns:a16="http://schemas.microsoft.com/office/drawing/2014/main" id="{3C3BE70F-D101-4292-97BF-45C34245C87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41" name="Rectangle 140">
                <a:extLst>
                  <a:ext uri="{FF2B5EF4-FFF2-40B4-BE49-F238E27FC236}">
                    <a16:creationId xmlns:a16="http://schemas.microsoft.com/office/drawing/2014/main" id="{8A8A81E5-0AD1-4503-99C0-A7E34198D99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42" name="Rectangle 141">
                <a:extLst>
                  <a:ext uri="{FF2B5EF4-FFF2-40B4-BE49-F238E27FC236}">
                    <a16:creationId xmlns:a16="http://schemas.microsoft.com/office/drawing/2014/main" id="{C11673B4-2D92-45B6-A44C-4D629FDD0C6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43" name="Rectangle 142">
                <a:extLst>
                  <a:ext uri="{FF2B5EF4-FFF2-40B4-BE49-F238E27FC236}">
                    <a16:creationId xmlns:a16="http://schemas.microsoft.com/office/drawing/2014/main" id="{DECE0DF4-DF59-4512-8663-3109824C89D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37" name="Rectangle 136">
              <a:extLst>
                <a:ext uri="{FF2B5EF4-FFF2-40B4-BE49-F238E27FC236}">
                  <a16:creationId xmlns:a16="http://schemas.microsoft.com/office/drawing/2014/main" id="{99817C46-DC59-4F9C-BA60-46595F630482}"/>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153" name="Group 152">
            <a:extLst>
              <a:ext uri="{FF2B5EF4-FFF2-40B4-BE49-F238E27FC236}">
                <a16:creationId xmlns:a16="http://schemas.microsoft.com/office/drawing/2014/main" id="{874A14FA-9528-4C54-A1A5-DF27390E3C6E}"/>
              </a:ext>
            </a:extLst>
          </p:cNvPr>
          <p:cNvGrpSpPr/>
          <p:nvPr/>
        </p:nvGrpSpPr>
        <p:grpSpPr>
          <a:xfrm>
            <a:off x="9273811" y="1314639"/>
            <a:ext cx="721037" cy="444217"/>
            <a:chOff x="3240661" y="1005909"/>
            <a:chExt cx="540854" cy="333210"/>
          </a:xfrm>
        </p:grpSpPr>
        <p:grpSp>
          <p:nvGrpSpPr>
            <p:cNvPr id="154" name="Group 153">
              <a:extLst>
                <a:ext uri="{FF2B5EF4-FFF2-40B4-BE49-F238E27FC236}">
                  <a16:creationId xmlns:a16="http://schemas.microsoft.com/office/drawing/2014/main" id="{51F7C412-9419-4D29-95E0-0980F9BDE593}"/>
                </a:ext>
              </a:extLst>
            </p:cNvPr>
            <p:cNvGrpSpPr/>
            <p:nvPr/>
          </p:nvGrpSpPr>
          <p:grpSpPr>
            <a:xfrm>
              <a:off x="3240661" y="1005909"/>
              <a:ext cx="540854" cy="333210"/>
              <a:chOff x="1926169" y="1632181"/>
              <a:chExt cx="540854" cy="333210"/>
            </a:xfrm>
          </p:grpSpPr>
          <p:sp>
            <p:nvSpPr>
              <p:cNvPr id="156" name="Rectangle 155">
                <a:extLst>
                  <a:ext uri="{FF2B5EF4-FFF2-40B4-BE49-F238E27FC236}">
                    <a16:creationId xmlns:a16="http://schemas.microsoft.com/office/drawing/2014/main" id="{B18BBB40-7DEB-4118-8E08-BC53FE75864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57" name="Rectangle 156">
                <a:extLst>
                  <a:ext uri="{FF2B5EF4-FFF2-40B4-BE49-F238E27FC236}">
                    <a16:creationId xmlns:a16="http://schemas.microsoft.com/office/drawing/2014/main" id="{574BE632-EFC3-4A12-9F27-8818FE927800}"/>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58" name="Group 157">
                <a:extLst>
                  <a:ext uri="{FF2B5EF4-FFF2-40B4-BE49-F238E27FC236}">
                    <a16:creationId xmlns:a16="http://schemas.microsoft.com/office/drawing/2014/main" id="{8127B0D3-94B9-407E-83F8-76532AE69D71}"/>
                  </a:ext>
                </a:extLst>
              </p:cNvPr>
              <p:cNvGrpSpPr/>
              <p:nvPr/>
            </p:nvGrpSpPr>
            <p:grpSpPr>
              <a:xfrm>
                <a:off x="1989961" y="1665409"/>
                <a:ext cx="413499" cy="266755"/>
                <a:chOff x="1371600" y="2038342"/>
                <a:chExt cx="609600" cy="393263"/>
              </a:xfrm>
            </p:grpSpPr>
            <p:cxnSp>
              <p:nvCxnSpPr>
                <p:cNvPr id="162" name="Straight Connector 161">
                  <a:extLst>
                    <a:ext uri="{FF2B5EF4-FFF2-40B4-BE49-F238E27FC236}">
                      <a16:creationId xmlns:a16="http://schemas.microsoft.com/office/drawing/2014/main" id="{CFD10EA6-5462-4949-A680-A532D0C9158F}"/>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3" name="Straight Connector 162">
                  <a:extLst>
                    <a:ext uri="{FF2B5EF4-FFF2-40B4-BE49-F238E27FC236}">
                      <a16:creationId xmlns:a16="http://schemas.microsoft.com/office/drawing/2014/main" id="{90483145-137A-4F8C-9D27-1A4713968D7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4" name="Straight Connector 163">
                  <a:extLst>
                    <a:ext uri="{FF2B5EF4-FFF2-40B4-BE49-F238E27FC236}">
                      <a16:creationId xmlns:a16="http://schemas.microsoft.com/office/drawing/2014/main" id="{A63343DD-B03A-44DF-9D42-4E76DF5A70C7}"/>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5" name="Straight Connector 164">
                  <a:extLst>
                    <a:ext uri="{FF2B5EF4-FFF2-40B4-BE49-F238E27FC236}">
                      <a16:creationId xmlns:a16="http://schemas.microsoft.com/office/drawing/2014/main" id="{3B1F4C15-136F-493D-8637-F8F7217936A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6" name="Straight Connector 165">
                  <a:extLst>
                    <a:ext uri="{FF2B5EF4-FFF2-40B4-BE49-F238E27FC236}">
                      <a16:creationId xmlns:a16="http://schemas.microsoft.com/office/drawing/2014/main" id="{B5AD5A85-290E-400C-91C2-7372EA7E5F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7" name="Straight Connector 166">
                  <a:extLst>
                    <a:ext uri="{FF2B5EF4-FFF2-40B4-BE49-F238E27FC236}">
                      <a16:creationId xmlns:a16="http://schemas.microsoft.com/office/drawing/2014/main" id="{1592B79E-17E0-4654-AB9C-0BA69CD0D5B9}"/>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8" name="Straight Connector 167">
                  <a:extLst>
                    <a:ext uri="{FF2B5EF4-FFF2-40B4-BE49-F238E27FC236}">
                      <a16:creationId xmlns:a16="http://schemas.microsoft.com/office/drawing/2014/main" id="{EEF9372B-04A3-4953-8B3B-CE64EDECB236}"/>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9" name="Straight Connector 168">
                  <a:extLst>
                    <a:ext uri="{FF2B5EF4-FFF2-40B4-BE49-F238E27FC236}">
                      <a16:creationId xmlns:a16="http://schemas.microsoft.com/office/drawing/2014/main" id="{100EC32E-26D7-43F5-A103-6285078C3A68}"/>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70" name="Straight Connector 169">
                  <a:extLst>
                    <a:ext uri="{FF2B5EF4-FFF2-40B4-BE49-F238E27FC236}">
                      <a16:creationId xmlns:a16="http://schemas.microsoft.com/office/drawing/2014/main" id="{775B1BF3-1E15-4007-B017-BB2F106EC75E}"/>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9" name="Rectangle 158">
                <a:extLst>
                  <a:ext uri="{FF2B5EF4-FFF2-40B4-BE49-F238E27FC236}">
                    <a16:creationId xmlns:a16="http://schemas.microsoft.com/office/drawing/2014/main" id="{C7B75EC6-A349-4EA0-BE7E-C7FC4832924A}"/>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60" name="Rectangle 159">
                <a:extLst>
                  <a:ext uri="{FF2B5EF4-FFF2-40B4-BE49-F238E27FC236}">
                    <a16:creationId xmlns:a16="http://schemas.microsoft.com/office/drawing/2014/main" id="{13157CB7-C20E-4F90-ABE0-44D7EC6724F6}"/>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61" name="Rectangle 160">
                <a:extLst>
                  <a:ext uri="{FF2B5EF4-FFF2-40B4-BE49-F238E27FC236}">
                    <a16:creationId xmlns:a16="http://schemas.microsoft.com/office/drawing/2014/main" id="{5B9B93D5-DC5C-4751-B844-336B0E2719C5}"/>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55" name="Rectangle 154">
              <a:extLst>
                <a:ext uri="{FF2B5EF4-FFF2-40B4-BE49-F238E27FC236}">
                  <a16:creationId xmlns:a16="http://schemas.microsoft.com/office/drawing/2014/main" id="{33155B23-E8F7-4807-8FC6-15ED9606FEA7}"/>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sp>
        <p:nvSpPr>
          <p:cNvPr id="172" name="Rectangle 171">
            <a:extLst>
              <a:ext uri="{FF2B5EF4-FFF2-40B4-BE49-F238E27FC236}">
                <a16:creationId xmlns:a16="http://schemas.microsoft.com/office/drawing/2014/main" id="{9A99A9D8-E7E2-46CE-B2FA-8A030415E87D}"/>
              </a:ext>
            </a:extLst>
          </p:cNvPr>
          <p:cNvSpPr/>
          <p:nvPr/>
        </p:nvSpPr>
        <p:spPr>
          <a:xfrm>
            <a:off x="345251" y="4713935"/>
            <a:ext cx="1181870" cy="600031"/>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quotes-</a:t>
            </a:r>
            <a:r>
              <a:rPr lang="en-US" sz="1600" kern="0" dirty="0" err="1">
                <a:solidFill>
                  <a:srgbClr val="353535"/>
                </a:solidFill>
                <a:latin typeface="Calibri"/>
              </a:rPr>
              <a:t>api</a:t>
            </a:r>
            <a:endParaRPr lang="en-US" sz="1050" kern="0" dirty="0">
              <a:solidFill>
                <a:srgbClr val="353535"/>
              </a:solidFill>
              <a:latin typeface="Calibri"/>
            </a:endParaRPr>
          </a:p>
        </p:txBody>
      </p:sp>
      <p:sp>
        <p:nvSpPr>
          <p:cNvPr id="173" name="Rectangle 172">
            <a:extLst>
              <a:ext uri="{FF2B5EF4-FFF2-40B4-BE49-F238E27FC236}">
                <a16:creationId xmlns:a16="http://schemas.microsoft.com/office/drawing/2014/main" id="{E6D88BEF-C6E6-436D-8FDB-6111F0B1D74C}"/>
              </a:ext>
            </a:extLst>
          </p:cNvPr>
          <p:cNvSpPr/>
          <p:nvPr/>
        </p:nvSpPr>
        <p:spPr>
          <a:xfrm>
            <a:off x="1177029" y="3690997"/>
            <a:ext cx="1181870" cy="600031"/>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pic>
        <p:nvPicPr>
          <p:cNvPr id="175" name="Graphic 174">
            <a:extLst>
              <a:ext uri="{FF2B5EF4-FFF2-40B4-BE49-F238E27FC236}">
                <a16:creationId xmlns:a16="http://schemas.microsoft.com/office/drawing/2014/main" id="{CC48B6F4-EC7F-4593-AAA5-94C808EB900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7926" y="5607575"/>
            <a:ext cx="736520" cy="736520"/>
          </a:xfrm>
          <a:prstGeom prst="rect">
            <a:avLst/>
          </a:prstGeom>
        </p:spPr>
      </p:pic>
      <p:pic>
        <p:nvPicPr>
          <p:cNvPr id="177" name="Graphic 176">
            <a:extLst>
              <a:ext uri="{FF2B5EF4-FFF2-40B4-BE49-F238E27FC236}">
                <a16:creationId xmlns:a16="http://schemas.microsoft.com/office/drawing/2014/main" id="{12BBC382-FFDB-4FA7-87FB-FBBC49DFD2E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278449" y="2614064"/>
            <a:ext cx="736521" cy="736521"/>
          </a:xfrm>
          <a:prstGeom prst="rect">
            <a:avLst/>
          </a:prstGeom>
        </p:spPr>
      </p:pic>
      <p:grpSp>
        <p:nvGrpSpPr>
          <p:cNvPr id="178" name="Group 177">
            <a:extLst>
              <a:ext uri="{FF2B5EF4-FFF2-40B4-BE49-F238E27FC236}">
                <a16:creationId xmlns:a16="http://schemas.microsoft.com/office/drawing/2014/main" id="{3A5F6D09-7B9D-474E-8CE3-C907711059E0}"/>
              </a:ext>
            </a:extLst>
          </p:cNvPr>
          <p:cNvGrpSpPr/>
          <p:nvPr/>
        </p:nvGrpSpPr>
        <p:grpSpPr>
          <a:xfrm>
            <a:off x="9273811" y="2124382"/>
            <a:ext cx="721037" cy="444217"/>
            <a:chOff x="3240661" y="1005909"/>
            <a:chExt cx="540854" cy="333210"/>
          </a:xfrm>
        </p:grpSpPr>
        <p:grpSp>
          <p:nvGrpSpPr>
            <p:cNvPr id="179" name="Group 178">
              <a:extLst>
                <a:ext uri="{FF2B5EF4-FFF2-40B4-BE49-F238E27FC236}">
                  <a16:creationId xmlns:a16="http://schemas.microsoft.com/office/drawing/2014/main" id="{C072E706-AD2F-4B91-806F-5CDA0E5AC86D}"/>
                </a:ext>
              </a:extLst>
            </p:cNvPr>
            <p:cNvGrpSpPr/>
            <p:nvPr/>
          </p:nvGrpSpPr>
          <p:grpSpPr>
            <a:xfrm>
              <a:off x="3240661" y="1005909"/>
              <a:ext cx="540854" cy="333210"/>
              <a:chOff x="1926169" y="1632181"/>
              <a:chExt cx="540854" cy="333210"/>
            </a:xfrm>
          </p:grpSpPr>
          <p:sp>
            <p:nvSpPr>
              <p:cNvPr id="181" name="Rectangle 180">
                <a:extLst>
                  <a:ext uri="{FF2B5EF4-FFF2-40B4-BE49-F238E27FC236}">
                    <a16:creationId xmlns:a16="http://schemas.microsoft.com/office/drawing/2014/main" id="{7B8086AF-BFB3-4D57-88B0-0288869F9616}"/>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82" name="Rectangle 181">
                <a:extLst>
                  <a:ext uri="{FF2B5EF4-FFF2-40B4-BE49-F238E27FC236}">
                    <a16:creationId xmlns:a16="http://schemas.microsoft.com/office/drawing/2014/main" id="{2B48AF98-E030-4471-A07C-2BAF5DDBEF87}"/>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83" name="Group 182">
                <a:extLst>
                  <a:ext uri="{FF2B5EF4-FFF2-40B4-BE49-F238E27FC236}">
                    <a16:creationId xmlns:a16="http://schemas.microsoft.com/office/drawing/2014/main" id="{EAB7EA8A-B68F-447C-9015-993E3080E123}"/>
                  </a:ext>
                </a:extLst>
              </p:cNvPr>
              <p:cNvGrpSpPr/>
              <p:nvPr/>
            </p:nvGrpSpPr>
            <p:grpSpPr>
              <a:xfrm>
                <a:off x="1989961" y="1665409"/>
                <a:ext cx="413499" cy="266755"/>
                <a:chOff x="1371600" y="2038342"/>
                <a:chExt cx="609600" cy="393263"/>
              </a:xfrm>
            </p:grpSpPr>
            <p:cxnSp>
              <p:nvCxnSpPr>
                <p:cNvPr id="187" name="Straight Connector 186">
                  <a:extLst>
                    <a:ext uri="{FF2B5EF4-FFF2-40B4-BE49-F238E27FC236}">
                      <a16:creationId xmlns:a16="http://schemas.microsoft.com/office/drawing/2014/main" id="{62C825E9-CB90-494D-BA2D-40D5248D8874}"/>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88" name="Straight Connector 187">
                  <a:extLst>
                    <a:ext uri="{FF2B5EF4-FFF2-40B4-BE49-F238E27FC236}">
                      <a16:creationId xmlns:a16="http://schemas.microsoft.com/office/drawing/2014/main" id="{C1761E05-E6C8-4661-BEA4-FE1F50673131}"/>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89" name="Straight Connector 188">
                  <a:extLst>
                    <a:ext uri="{FF2B5EF4-FFF2-40B4-BE49-F238E27FC236}">
                      <a16:creationId xmlns:a16="http://schemas.microsoft.com/office/drawing/2014/main" id="{9E913D04-F358-4376-8B3B-880AD89D6BB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90" name="Straight Connector 189">
                  <a:extLst>
                    <a:ext uri="{FF2B5EF4-FFF2-40B4-BE49-F238E27FC236}">
                      <a16:creationId xmlns:a16="http://schemas.microsoft.com/office/drawing/2014/main" id="{646A310A-647D-4A07-8E7A-ABC8C8FCFE5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91" name="Straight Connector 190">
                  <a:extLst>
                    <a:ext uri="{FF2B5EF4-FFF2-40B4-BE49-F238E27FC236}">
                      <a16:creationId xmlns:a16="http://schemas.microsoft.com/office/drawing/2014/main" id="{C671970D-DEB2-41D5-9B5E-682D7217AC8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92" name="Straight Connector 191">
                  <a:extLst>
                    <a:ext uri="{FF2B5EF4-FFF2-40B4-BE49-F238E27FC236}">
                      <a16:creationId xmlns:a16="http://schemas.microsoft.com/office/drawing/2014/main" id="{9B429477-DC58-4A00-8983-B0D0F71C311A}"/>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93" name="Straight Connector 192">
                  <a:extLst>
                    <a:ext uri="{FF2B5EF4-FFF2-40B4-BE49-F238E27FC236}">
                      <a16:creationId xmlns:a16="http://schemas.microsoft.com/office/drawing/2014/main" id="{1E1B32C8-9E23-44AA-B7D6-EB1195E00619}"/>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94" name="Straight Connector 193">
                  <a:extLst>
                    <a:ext uri="{FF2B5EF4-FFF2-40B4-BE49-F238E27FC236}">
                      <a16:creationId xmlns:a16="http://schemas.microsoft.com/office/drawing/2014/main" id="{7F44F07C-B092-4DC8-B65E-E3344E694ED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95" name="Straight Connector 194">
                  <a:extLst>
                    <a:ext uri="{FF2B5EF4-FFF2-40B4-BE49-F238E27FC236}">
                      <a16:creationId xmlns:a16="http://schemas.microsoft.com/office/drawing/2014/main" id="{B37911B7-9888-41B6-B375-4666B5383F8B}"/>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84" name="Rectangle 183">
                <a:extLst>
                  <a:ext uri="{FF2B5EF4-FFF2-40B4-BE49-F238E27FC236}">
                    <a16:creationId xmlns:a16="http://schemas.microsoft.com/office/drawing/2014/main" id="{785DA312-68A6-4237-93CD-0840BEE6ACF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85" name="Rectangle 184">
                <a:extLst>
                  <a:ext uri="{FF2B5EF4-FFF2-40B4-BE49-F238E27FC236}">
                    <a16:creationId xmlns:a16="http://schemas.microsoft.com/office/drawing/2014/main" id="{4BD0B885-F744-4024-9B75-AAEEE59110A9}"/>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86" name="Rectangle 185">
                <a:extLst>
                  <a:ext uri="{FF2B5EF4-FFF2-40B4-BE49-F238E27FC236}">
                    <a16:creationId xmlns:a16="http://schemas.microsoft.com/office/drawing/2014/main" id="{E0584051-EFB7-4E30-88FC-ADC9930781A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80" name="Rectangle 179">
              <a:extLst>
                <a:ext uri="{FF2B5EF4-FFF2-40B4-BE49-F238E27FC236}">
                  <a16:creationId xmlns:a16="http://schemas.microsoft.com/office/drawing/2014/main" id="{3BE5ED85-F890-4378-9D70-281606031B7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Important</a:t>
              </a:r>
              <a:br>
                <a:rPr lang="en-US" sz="600" kern="0" dirty="0">
                  <a:solidFill>
                    <a:sysClr val="windowText" lastClr="000000"/>
                  </a:solidFill>
                  <a:latin typeface="Calibri"/>
                </a:rPr>
              </a:br>
              <a:r>
                <a:rPr lang="en-US" sz="600" kern="0" dirty="0">
                  <a:solidFill>
                    <a:sysClr val="windowText" lastClr="000000"/>
                  </a:solidFill>
                  <a:latin typeface="Calibri"/>
                </a:rPr>
                <a:t>-</a:t>
              </a:r>
              <a:r>
                <a:rPr lang="en-US" sz="600" kern="0" dirty="0" err="1">
                  <a:solidFill>
                    <a:sysClr val="windowText" lastClr="000000"/>
                  </a:solidFill>
                  <a:latin typeface="Calibri"/>
                </a:rPr>
                <a:t>api</a:t>
              </a:r>
              <a:endParaRPr lang="en-US" sz="300" kern="0" dirty="0">
                <a:solidFill>
                  <a:sysClr val="windowText" lastClr="000000"/>
                </a:solidFill>
                <a:latin typeface="Calibri"/>
              </a:endParaRPr>
            </a:p>
          </p:txBody>
        </p:sp>
      </p:grpSp>
      <p:grpSp>
        <p:nvGrpSpPr>
          <p:cNvPr id="196" name="Group 195">
            <a:extLst>
              <a:ext uri="{FF2B5EF4-FFF2-40B4-BE49-F238E27FC236}">
                <a16:creationId xmlns:a16="http://schemas.microsoft.com/office/drawing/2014/main" id="{0D73A1F5-BCD0-4D3B-9A45-1385D03CFF52}"/>
              </a:ext>
            </a:extLst>
          </p:cNvPr>
          <p:cNvGrpSpPr/>
          <p:nvPr/>
        </p:nvGrpSpPr>
        <p:grpSpPr>
          <a:xfrm>
            <a:off x="8552696" y="2124382"/>
            <a:ext cx="721037" cy="444217"/>
            <a:chOff x="3240661" y="1005909"/>
            <a:chExt cx="540854" cy="333210"/>
          </a:xfrm>
        </p:grpSpPr>
        <p:grpSp>
          <p:nvGrpSpPr>
            <p:cNvPr id="197" name="Group 196">
              <a:extLst>
                <a:ext uri="{FF2B5EF4-FFF2-40B4-BE49-F238E27FC236}">
                  <a16:creationId xmlns:a16="http://schemas.microsoft.com/office/drawing/2014/main" id="{0A534B9B-C204-41A3-91E7-5410498B897D}"/>
                </a:ext>
              </a:extLst>
            </p:cNvPr>
            <p:cNvGrpSpPr/>
            <p:nvPr/>
          </p:nvGrpSpPr>
          <p:grpSpPr>
            <a:xfrm>
              <a:off x="3240661" y="1005909"/>
              <a:ext cx="540854" cy="333210"/>
              <a:chOff x="1926169" y="1632181"/>
              <a:chExt cx="540854" cy="333210"/>
            </a:xfrm>
          </p:grpSpPr>
          <p:sp>
            <p:nvSpPr>
              <p:cNvPr id="199" name="Rectangle 198">
                <a:extLst>
                  <a:ext uri="{FF2B5EF4-FFF2-40B4-BE49-F238E27FC236}">
                    <a16:creationId xmlns:a16="http://schemas.microsoft.com/office/drawing/2014/main" id="{855631DB-0031-4062-B91D-9825DABC6B9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00" name="Rectangle 199">
                <a:extLst>
                  <a:ext uri="{FF2B5EF4-FFF2-40B4-BE49-F238E27FC236}">
                    <a16:creationId xmlns:a16="http://schemas.microsoft.com/office/drawing/2014/main" id="{23FC5BDB-69BA-4825-B843-675352CF4D7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201" name="Group 200">
                <a:extLst>
                  <a:ext uri="{FF2B5EF4-FFF2-40B4-BE49-F238E27FC236}">
                    <a16:creationId xmlns:a16="http://schemas.microsoft.com/office/drawing/2014/main" id="{A2EACB78-D2CD-4DC6-99B0-9C149831EEF3}"/>
                  </a:ext>
                </a:extLst>
              </p:cNvPr>
              <p:cNvGrpSpPr/>
              <p:nvPr/>
            </p:nvGrpSpPr>
            <p:grpSpPr>
              <a:xfrm>
                <a:off x="1989961" y="1665409"/>
                <a:ext cx="413499" cy="266755"/>
                <a:chOff x="1371600" y="2038342"/>
                <a:chExt cx="609600" cy="393263"/>
              </a:xfrm>
            </p:grpSpPr>
            <p:cxnSp>
              <p:nvCxnSpPr>
                <p:cNvPr id="205" name="Straight Connector 204">
                  <a:extLst>
                    <a:ext uri="{FF2B5EF4-FFF2-40B4-BE49-F238E27FC236}">
                      <a16:creationId xmlns:a16="http://schemas.microsoft.com/office/drawing/2014/main" id="{3913A33C-241A-4746-A81C-6EA0EAB5EA1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206" name="Straight Connector 205">
                  <a:extLst>
                    <a:ext uri="{FF2B5EF4-FFF2-40B4-BE49-F238E27FC236}">
                      <a16:creationId xmlns:a16="http://schemas.microsoft.com/office/drawing/2014/main" id="{8782FE33-F115-4A86-A0E7-E632ED9381E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207" name="Straight Connector 206">
                  <a:extLst>
                    <a:ext uri="{FF2B5EF4-FFF2-40B4-BE49-F238E27FC236}">
                      <a16:creationId xmlns:a16="http://schemas.microsoft.com/office/drawing/2014/main" id="{67779353-5F33-4358-AC9A-61454CA01E36}"/>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208" name="Straight Connector 207">
                  <a:extLst>
                    <a:ext uri="{FF2B5EF4-FFF2-40B4-BE49-F238E27FC236}">
                      <a16:creationId xmlns:a16="http://schemas.microsoft.com/office/drawing/2014/main" id="{371BEBFB-33EA-4427-BFB3-55F41EB4E239}"/>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209" name="Straight Connector 208">
                  <a:extLst>
                    <a:ext uri="{FF2B5EF4-FFF2-40B4-BE49-F238E27FC236}">
                      <a16:creationId xmlns:a16="http://schemas.microsoft.com/office/drawing/2014/main" id="{1CC786DC-75DF-4539-93EB-D2883814A09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210" name="Straight Connector 209">
                  <a:extLst>
                    <a:ext uri="{FF2B5EF4-FFF2-40B4-BE49-F238E27FC236}">
                      <a16:creationId xmlns:a16="http://schemas.microsoft.com/office/drawing/2014/main" id="{59364805-1019-44F2-BE1C-AFA3904AB98D}"/>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211" name="Straight Connector 210">
                  <a:extLst>
                    <a:ext uri="{FF2B5EF4-FFF2-40B4-BE49-F238E27FC236}">
                      <a16:creationId xmlns:a16="http://schemas.microsoft.com/office/drawing/2014/main" id="{0C294021-5EDB-4B40-AF5F-6E4176C0668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212" name="Straight Connector 211">
                  <a:extLst>
                    <a:ext uri="{FF2B5EF4-FFF2-40B4-BE49-F238E27FC236}">
                      <a16:creationId xmlns:a16="http://schemas.microsoft.com/office/drawing/2014/main" id="{577951BE-4D25-41D1-88B7-2E4F95BCA98D}"/>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213" name="Straight Connector 212">
                  <a:extLst>
                    <a:ext uri="{FF2B5EF4-FFF2-40B4-BE49-F238E27FC236}">
                      <a16:creationId xmlns:a16="http://schemas.microsoft.com/office/drawing/2014/main" id="{C30F14F1-CA60-4AF7-8C90-374ABA1DDEA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202" name="Rectangle 201">
                <a:extLst>
                  <a:ext uri="{FF2B5EF4-FFF2-40B4-BE49-F238E27FC236}">
                    <a16:creationId xmlns:a16="http://schemas.microsoft.com/office/drawing/2014/main" id="{D0D8FC81-1753-44BA-99DE-1B815F4C1BB8}"/>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03" name="Rectangle 202">
                <a:extLst>
                  <a:ext uri="{FF2B5EF4-FFF2-40B4-BE49-F238E27FC236}">
                    <a16:creationId xmlns:a16="http://schemas.microsoft.com/office/drawing/2014/main" id="{16CC0635-E785-42C5-8F4C-798626288B4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04" name="Rectangle 203">
                <a:extLst>
                  <a:ext uri="{FF2B5EF4-FFF2-40B4-BE49-F238E27FC236}">
                    <a16:creationId xmlns:a16="http://schemas.microsoft.com/office/drawing/2014/main" id="{01F3B7EA-3535-428F-AF36-DACC7705194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98" name="Rectangle 197">
              <a:extLst>
                <a:ext uri="{FF2B5EF4-FFF2-40B4-BE49-F238E27FC236}">
                  <a16:creationId xmlns:a16="http://schemas.microsoft.com/office/drawing/2014/main" id="{DEFBF4E9-B817-40BA-867A-64BF5F737294}"/>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sp>
        <p:nvSpPr>
          <p:cNvPr id="323" name="Lightning Bolt 322">
            <a:extLst>
              <a:ext uri="{FF2B5EF4-FFF2-40B4-BE49-F238E27FC236}">
                <a16:creationId xmlns:a16="http://schemas.microsoft.com/office/drawing/2014/main" id="{5160C6C3-BB53-4E7A-8728-373A27DE1789}"/>
              </a:ext>
            </a:extLst>
          </p:cNvPr>
          <p:cNvSpPr/>
          <p:nvPr/>
        </p:nvSpPr>
        <p:spPr>
          <a:xfrm>
            <a:off x="3148678" y="1680399"/>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346" name="Straight Arrow Connector 345">
            <a:extLst>
              <a:ext uri="{FF2B5EF4-FFF2-40B4-BE49-F238E27FC236}">
                <a16:creationId xmlns:a16="http://schemas.microsoft.com/office/drawing/2014/main" id="{7158D64D-9041-4187-A4EE-137A9C4468C8}"/>
              </a:ext>
            </a:extLst>
          </p:cNvPr>
          <p:cNvCxnSpPr>
            <a:cxnSpLocks/>
            <a:stCxn id="173" idx="2"/>
            <a:endCxn id="172" idx="0"/>
          </p:cNvCxnSpPr>
          <p:nvPr/>
        </p:nvCxnSpPr>
        <p:spPr>
          <a:xfrm flipH="1">
            <a:off x="936186" y="4291028"/>
            <a:ext cx="83177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9" name="Straight Arrow Connector 348">
            <a:extLst>
              <a:ext uri="{FF2B5EF4-FFF2-40B4-BE49-F238E27FC236}">
                <a16:creationId xmlns:a16="http://schemas.microsoft.com/office/drawing/2014/main" id="{C69EE670-B04F-4AC4-B2C6-EEB46113B163}"/>
              </a:ext>
            </a:extLst>
          </p:cNvPr>
          <p:cNvCxnSpPr>
            <a:cxnSpLocks/>
            <a:stCxn id="173" idx="2"/>
            <a:endCxn id="174" idx="0"/>
          </p:cNvCxnSpPr>
          <p:nvPr/>
        </p:nvCxnSpPr>
        <p:spPr>
          <a:xfrm>
            <a:off x="1767964" y="4291028"/>
            <a:ext cx="106828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56" name="Straight Arrow Connector 355">
            <a:extLst>
              <a:ext uri="{FF2B5EF4-FFF2-40B4-BE49-F238E27FC236}">
                <a16:creationId xmlns:a16="http://schemas.microsoft.com/office/drawing/2014/main" id="{F03885C7-2C04-47B0-A23D-9F17D092A795}"/>
              </a:ext>
            </a:extLst>
          </p:cNvPr>
          <p:cNvCxnSpPr>
            <a:cxnSpLocks/>
            <a:stCxn id="172" idx="2"/>
            <a:endCxn id="175" idx="0"/>
          </p:cNvCxnSpPr>
          <p:nvPr/>
        </p:nvCxnSpPr>
        <p:spPr>
          <a:xfrm>
            <a:off x="936186" y="5313966"/>
            <a:ext cx="0" cy="293609"/>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64" name="Cube 363">
            <a:extLst>
              <a:ext uri="{FF2B5EF4-FFF2-40B4-BE49-F238E27FC236}">
                <a16:creationId xmlns:a16="http://schemas.microsoft.com/office/drawing/2014/main" id="{106D3C4E-A225-4304-91CD-379134416420}"/>
              </a:ext>
            </a:extLst>
          </p:cNvPr>
          <p:cNvSpPr/>
          <p:nvPr/>
        </p:nvSpPr>
        <p:spPr bwMode="auto">
          <a:xfrm>
            <a:off x="10370918" y="342900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171" name="Cube 170">
            <a:extLst>
              <a:ext uri="{FF2B5EF4-FFF2-40B4-BE49-F238E27FC236}">
                <a16:creationId xmlns:a16="http://schemas.microsoft.com/office/drawing/2014/main" id="{2D4E10C3-90FE-44ED-939F-7144643AC7C3}"/>
              </a:ext>
            </a:extLst>
          </p:cNvPr>
          <p:cNvSpPr/>
          <p:nvPr/>
        </p:nvSpPr>
        <p:spPr bwMode="auto">
          <a:xfrm>
            <a:off x="2237539" y="556527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174" name="Rectangle 173">
            <a:extLst>
              <a:ext uri="{FF2B5EF4-FFF2-40B4-BE49-F238E27FC236}">
                <a16:creationId xmlns:a16="http://schemas.microsoft.com/office/drawing/2014/main" id="{1463B37A-ACFB-4054-B0F0-3C07A13A8579}"/>
              </a:ext>
            </a:extLst>
          </p:cNvPr>
          <p:cNvSpPr/>
          <p:nvPr/>
        </p:nvSpPr>
        <p:spPr>
          <a:xfrm>
            <a:off x="2245317" y="4713935"/>
            <a:ext cx="1181870" cy="600031"/>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important-</a:t>
            </a:r>
            <a:r>
              <a:rPr lang="en-US" sz="1600" kern="0" dirty="0" err="1">
                <a:solidFill>
                  <a:srgbClr val="353535"/>
                </a:solidFill>
                <a:latin typeface="Calibri"/>
              </a:rPr>
              <a:t>api</a:t>
            </a:r>
            <a:endParaRPr lang="en-US" sz="1050" kern="0" dirty="0">
              <a:solidFill>
                <a:srgbClr val="353535"/>
              </a:solidFill>
              <a:latin typeface="Calibri"/>
            </a:endParaRPr>
          </a:p>
        </p:txBody>
      </p:sp>
      <p:cxnSp>
        <p:nvCxnSpPr>
          <p:cNvPr id="176" name="Straight Arrow Connector 175">
            <a:extLst>
              <a:ext uri="{FF2B5EF4-FFF2-40B4-BE49-F238E27FC236}">
                <a16:creationId xmlns:a16="http://schemas.microsoft.com/office/drawing/2014/main" id="{C13E69CA-EDAD-492A-ADAE-B0A6A4307AA3}"/>
              </a:ext>
            </a:extLst>
          </p:cNvPr>
          <p:cNvCxnSpPr>
            <a:cxnSpLocks/>
            <a:stCxn id="174" idx="2"/>
            <a:endCxn id="171" idx="1"/>
          </p:cNvCxnSpPr>
          <p:nvPr/>
        </p:nvCxnSpPr>
        <p:spPr>
          <a:xfrm flipH="1">
            <a:off x="2831471" y="5313966"/>
            <a:ext cx="4781" cy="351545"/>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226" name="Group 225">
            <a:extLst>
              <a:ext uri="{FF2B5EF4-FFF2-40B4-BE49-F238E27FC236}">
                <a16:creationId xmlns:a16="http://schemas.microsoft.com/office/drawing/2014/main" id="{39F5E801-D82B-4A5D-A00E-47F5269ED1A2}"/>
              </a:ext>
            </a:extLst>
          </p:cNvPr>
          <p:cNvGrpSpPr/>
          <p:nvPr/>
        </p:nvGrpSpPr>
        <p:grpSpPr>
          <a:xfrm>
            <a:off x="3574486" y="1925767"/>
            <a:ext cx="1091901" cy="1135670"/>
            <a:chOff x="3574486" y="1925767"/>
            <a:chExt cx="1091901" cy="1135670"/>
          </a:xfrm>
        </p:grpSpPr>
        <p:pic>
          <p:nvPicPr>
            <p:cNvPr id="227" name="Graphic 226">
              <a:extLst>
                <a:ext uri="{FF2B5EF4-FFF2-40B4-BE49-F238E27FC236}">
                  <a16:creationId xmlns:a16="http://schemas.microsoft.com/office/drawing/2014/main" id="{99F2444B-FF30-467B-81DD-853A72775F3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712482" y="1925767"/>
              <a:ext cx="815908" cy="815908"/>
            </a:xfrm>
            <a:prstGeom prst="rect">
              <a:avLst/>
            </a:prstGeom>
          </p:spPr>
        </p:pic>
        <p:sp>
          <p:nvSpPr>
            <p:cNvPr id="228" name="Rectangle 227">
              <a:extLst>
                <a:ext uri="{FF2B5EF4-FFF2-40B4-BE49-F238E27FC236}">
                  <a16:creationId xmlns:a16="http://schemas.microsoft.com/office/drawing/2014/main" id="{59D0C977-4F32-4376-ACCC-204C07E6B13D}"/>
                </a:ext>
              </a:extLst>
            </p:cNvPr>
            <p:cNvSpPr/>
            <p:nvPr/>
          </p:nvSpPr>
          <p:spPr>
            <a:xfrm>
              <a:off x="3574486" y="2692105"/>
              <a:ext cx="109190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ACR Build</a:t>
              </a:r>
            </a:p>
          </p:txBody>
        </p:sp>
      </p:grpSp>
      <p:grpSp>
        <p:nvGrpSpPr>
          <p:cNvPr id="229" name="Group 228">
            <a:extLst>
              <a:ext uri="{FF2B5EF4-FFF2-40B4-BE49-F238E27FC236}">
                <a16:creationId xmlns:a16="http://schemas.microsoft.com/office/drawing/2014/main" id="{B0797773-9EC1-40C8-A8A5-3D2828BEA7A6}"/>
              </a:ext>
            </a:extLst>
          </p:cNvPr>
          <p:cNvGrpSpPr/>
          <p:nvPr/>
        </p:nvGrpSpPr>
        <p:grpSpPr>
          <a:xfrm>
            <a:off x="1276825" y="1727454"/>
            <a:ext cx="1848252" cy="775922"/>
            <a:chOff x="1276825" y="1727454"/>
            <a:chExt cx="1848252" cy="775922"/>
          </a:xfrm>
        </p:grpSpPr>
        <p:pic>
          <p:nvPicPr>
            <p:cNvPr id="230" name="Picture 229">
              <a:extLst>
                <a:ext uri="{FF2B5EF4-FFF2-40B4-BE49-F238E27FC236}">
                  <a16:creationId xmlns:a16="http://schemas.microsoft.com/office/drawing/2014/main" id="{67575DD6-F76C-4246-95B4-867DB1CED8F1}"/>
                </a:ext>
              </a:extLst>
            </p:cNvPr>
            <p:cNvPicPr>
              <a:picLocks noChangeAspect="1"/>
            </p:cNvPicPr>
            <p:nvPr/>
          </p:nvPicPr>
          <p:blipFill>
            <a:blip r:embed="rId2"/>
            <a:stretch>
              <a:fillRect/>
            </a:stretch>
          </p:blipFill>
          <p:spPr>
            <a:xfrm>
              <a:off x="2848699" y="1727454"/>
              <a:ext cx="276378" cy="274620"/>
            </a:xfrm>
            <a:prstGeom prst="rect">
              <a:avLst/>
            </a:prstGeom>
          </p:spPr>
        </p:pic>
        <p:pic>
          <p:nvPicPr>
            <p:cNvPr id="231" name="Picture 230">
              <a:extLst>
                <a:ext uri="{FF2B5EF4-FFF2-40B4-BE49-F238E27FC236}">
                  <a16:creationId xmlns:a16="http://schemas.microsoft.com/office/drawing/2014/main" id="{62AF2648-D486-4351-A6CA-5264DB200F0A}"/>
                </a:ext>
              </a:extLst>
            </p:cNvPr>
            <p:cNvPicPr>
              <a:picLocks noChangeAspect="1"/>
            </p:cNvPicPr>
            <p:nvPr/>
          </p:nvPicPr>
          <p:blipFill>
            <a:blip r:embed="rId14"/>
            <a:stretch>
              <a:fillRect/>
            </a:stretch>
          </p:blipFill>
          <p:spPr>
            <a:xfrm>
              <a:off x="1276825" y="1745719"/>
              <a:ext cx="1586103" cy="527379"/>
            </a:xfrm>
            <a:prstGeom prst="rect">
              <a:avLst/>
            </a:prstGeom>
          </p:spPr>
        </p:pic>
        <p:pic>
          <p:nvPicPr>
            <p:cNvPr id="232" name="Picture 231">
              <a:extLst>
                <a:ext uri="{FF2B5EF4-FFF2-40B4-BE49-F238E27FC236}">
                  <a16:creationId xmlns:a16="http://schemas.microsoft.com/office/drawing/2014/main" id="{D13BEF31-BC92-4A8E-86F4-0AD7584D308E}"/>
                </a:ext>
              </a:extLst>
            </p:cNvPr>
            <p:cNvPicPr>
              <a:picLocks noChangeAspect="1"/>
            </p:cNvPicPr>
            <p:nvPr/>
          </p:nvPicPr>
          <p:blipFill rotWithShape="1">
            <a:blip r:embed="rId9"/>
            <a:srcRect l="3131" t="25788" r="2725" b="20947"/>
            <a:stretch/>
          </p:blipFill>
          <p:spPr>
            <a:xfrm>
              <a:off x="2514152" y="2165563"/>
              <a:ext cx="402499" cy="246154"/>
            </a:xfrm>
            <a:prstGeom prst="rect">
              <a:avLst/>
            </a:prstGeom>
          </p:spPr>
        </p:pic>
        <p:sp>
          <p:nvSpPr>
            <p:cNvPr id="233" name="Rectangle 232">
              <a:extLst>
                <a:ext uri="{FF2B5EF4-FFF2-40B4-BE49-F238E27FC236}">
                  <a16:creationId xmlns:a16="http://schemas.microsoft.com/office/drawing/2014/main" id="{41E3B7E0-608C-443A-87A4-E94A740DA407}"/>
                </a:ext>
              </a:extLst>
            </p:cNvPr>
            <p:cNvSpPr/>
            <p:nvPr/>
          </p:nvSpPr>
          <p:spPr>
            <a:xfrm>
              <a:off x="1767964" y="2134044"/>
              <a:ext cx="83869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/Demo</a:t>
              </a:r>
            </a:p>
          </p:txBody>
        </p:sp>
      </p:grpSp>
      <p:grpSp>
        <p:nvGrpSpPr>
          <p:cNvPr id="360" name="Group 359">
            <a:extLst>
              <a:ext uri="{FF2B5EF4-FFF2-40B4-BE49-F238E27FC236}">
                <a16:creationId xmlns:a16="http://schemas.microsoft.com/office/drawing/2014/main" id="{B32198FB-636C-4B62-9C80-17E61263ADCC}"/>
              </a:ext>
            </a:extLst>
          </p:cNvPr>
          <p:cNvGrpSpPr/>
          <p:nvPr/>
        </p:nvGrpSpPr>
        <p:grpSpPr>
          <a:xfrm>
            <a:off x="4530635" y="1868001"/>
            <a:ext cx="1830342" cy="1195908"/>
            <a:chOff x="4530635" y="1868001"/>
            <a:chExt cx="1830342" cy="1195908"/>
          </a:xfrm>
        </p:grpSpPr>
        <p:pic>
          <p:nvPicPr>
            <p:cNvPr id="361" name="Graphic 360">
              <a:extLst>
                <a:ext uri="{FF2B5EF4-FFF2-40B4-BE49-F238E27FC236}">
                  <a16:creationId xmlns:a16="http://schemas.microsoft.com/office/drawing/2014/main" id="{1B492D1A-C810-4D04-8E37-BDCD3FDEC2A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4988878" y="1868001"/>
              <a:ext cx="931440" cy="931440"/>
            </a:xfrm>
            <a:prstGeom prst="rect">
              <a:avLst/>
            </a:prstGeom>
          </p:spPr>
        </p:pic>
        <p:sp>
          <p:nvSpPr>
            <p:cNvPr id="362" name="TextBox 361">
              <a:extLst>
                <a:ext uri="{FF2B5EF4-FFF2-40B4-BE49-F238E27FC236}">
                  <a16:creationId xmlns:a16="http://schemas.microsoft.com/office/drawing/2014/main" id="{B11AEF7C-4804-4914-AEE3-00DF8562F898}"/>
                </a:ext>
              </a:extLst>
            </p:cNvPr>
            <p:cNvSpPr txBox="1"/>
            <p:nvPr/>
          </p:nvSpPr>
          <p:spPr>
            <a:xfrm>
              <a:off x="4530635" y="2694577"/>
              <a:ext cx="1830342" cy="369332"/>
            </a:xfrm>
            <a:prstGeom prst="rect">
              <a:avLst/>
            </a:prstGeom>
            <a:noFill/>
          </p:spPr>
          <p:txBody>
            <a:bodyPr wrap="square" rtlCol="0">
              <a:spAutoFit/>
            </a:bodyPr>
            <a:lstStyle/>
            <a:p>
              <a:pPr algn="ctr"/>
              <a:r>
                <a:rPr lang="en-US" sz="1800" dirty="0">
                  <a:latin typeface="Calibri" panose="020F0502020204030204" pitchFamily="34" charset="0"/>
                  <a:cs typeface="Calibri" panose="020F0502020204030204" pitchFamily="34" charset="0"/>
                </a:rPr>
                <a:t>ACR</a:t>
              </a:r>
            </a:p>
          </p:txBody>
        </p:sp>
      </p:grpSp>
    </p:spTree>
    <p:extLst>
      <p:ext uri="{BB962C8B-B14F-4D97-AF65-F5344CB8AC3E}">
        <p14:creationId xmlns:p14="http://schemas.microsoft.com/office/powerpoint/2010/main" val="36346397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8"/>
                                        </p:tgtEl>
                                      </p:cBhvr>
                                    </p:animEffect>
                                    <p:set>
                                      <p:cBhvr>
                                        <p:cTn id="7" dur="1" fill="hold">
                                          <p:stCondLst>
                                            <p:cond delay="499"/>
                                          </p:stCondLst>
                                        </p:cTn>
                                        <p:tgtEl>
                                          <p:spTgt spid="28"/>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360"/>
                                        </p:tgtEl>
                                      </p:cBhvr>
                                    </p:animEffect>
                                    <p:set>
                                      <p:cBhvr>
                                        <p:cTn id="10" dur="1" fill="hold">
                                          <p:stCondLst>
                                            <p:cond delay="499"/>
                                          </p:stCondLst>
                                        </p:cTn>
                                        <p:tgtEl>
                                          <p:spTgt spid="360"/>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39"/>
                                        </p:tgtEl>
                                      </p:cBhvr>
                                    </p:animEffect>
                                    <p:set>
                                      <p:cBhvr>
                                        <p:cTn id="13" dur="1" fill="hold">
                                          <p:stCondLst>
                                            <p:cond delay="499"/>
                                          </p:stCondLst>
                                        </p:cTn>
                                        <p:tgtEl>
                                          <p:spTgt spid="39"/>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42"/>
                                        </p:tgtEl>
                                      </p:cBhvr>
                                    </p:animEffect>
                                    <p:set>
                                      <p:cBhvr>
                                        <p:cTn id="16" dur="1" fill="hold">
                                          <p:stCondLst>
                                            <p:cond delay="499"/>
                                          </p:stCondLst>
                                        </p:cTn>
                                        <p:tgtEl>
                                          <p:spTgt spid="42"/>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44"/>
                                        </p:tgtEl>
                                      </p:cBhvr>
                                    </p:animEffect>
                                    <p:set>
                                      <p:cBhvr>
                                        <p:cTn id="19" dur="1" fill="hold">
                                          <p:stCondLst>
                                            <p:cond delay="499"/>
                                          </p:stCondLst>
                                        </p:cTn>
                                        <p:tgtEl>
                                          <p:spTgt spid="44"/>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75"/>
                                        </p:tgtEl>
                                      </p:cBhvr>
                                    </p:animEffect>
                                    <p:set>
                                      <p:cBhvr>
                                        <p:cTn id="22" dur="1" fill="hold">
                                          <p:stCondLst>
                                            <p:cond delay="499"/>
                                          </p:stCondLst>
                                        </p:cTn>
                                        <p:tgtEl>
                                          <p:spTgt spid="75"/>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76"/>
                                        </p:tgtEl>
                                      </p:cBhvr>
                                    </p:animEffect>
                                    <p:set>
                                      <p:cBhvr>
                                        <p:cTn id="25" dur="1" fill="hold">
                                          <p:stCondLst>
                                            <p:cond delay="499"/>
                                          </p:stCondLst>
                                        </p:cTn>
                                        <p:tgtEl>
                                          <p:spTgt spid="76"/>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80"/>
                                        </p:tgtEl>
                                      </p:cBhvr>
                                    </p:animEffect>
                                    <p:set>
                                      <p:cBhvr>
                                        <p:cTn id="28" dur="1" fill="hold">
                                          <p:stCondLst>
                                            <p:cond delay="499"/>
                                          </p:stCondLst>
                                        </p:cTn>
                                        <p:tgtEl>
                                          <p:spTgt spid="80"/>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99"/>
                                        </p:tgtEl>
                                      </p:cBhvr>
                                    </p:animEffect>
                                    <p:set>
                                      <p:cBhvr>
                                        <p:cTn id="31" dur="1" fill="hold">
                                          <p:stCondLst>
                                            <p:cond delay="499"/>
                                          </p:stCondLst>
                                        </p:cTn>
                                        <p:tgtEl>
                                          <p:spTgt spid="99"/>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117"/>
                                        </p:tgtEl>
                                      </p:cBhvr>
                                    </p:animEffect>
                                    <p:set>
                                      <p:cBhvr>
                                        <p:cTn id="34" dur="1" fill="hold">
                                          <p:stCondLst>
                                            <p:cond delay="499"/>
                                          </p:stCondLst>
                                        </p:cTn>
                                        <p:tgtEl>
                                          <p:spTgt spid="117"/>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135"/>
                                        </p:tgtEl>
                                      </p:cBhvr>
                                    </p:animEffect>
                                    <p:set>
                                      <p:cBhvr>
                                        <p:cTn id="37" dur="1" fill="hold">
                                          <p:stCondLst>
                                            <p:cond delay="499"/>
                                          </p:stCondLst>
                                        </p:cTn>
                                        <p:tgtEl>
                                          <p:spTgt spid="135"/>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153"/>
                                        </p:tgtEl>
                                      </p:cBhvr>
                                    </p:animEffect>
                                    <p:set>
                                      <p:cBhvr>
                                        <p:cTn id="40" dur="1" fill="hold">
                                          <p:stCondLst>
                                            <p:cond delay="499"/>
                                          </p:stCondLst>
                                        </p:cTn>
                                        <p:tgtEl>
                                          <p:spTgt spid="153"/>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177"/>
                                        </p:tgtEl>
                                      </p:cBhvr>
                                    </p:animEffect>
                                    <p:set>
                                      <p:cBhvr>
                                        <p:cTn id="43" dur="1" fill="hold">
                                          <p:stCondLst>
                                            <p:cond delay="499"/>
                                          </p:stCondLst>
                                        </p:cTn>
                                        <p:tgtEl>
                                          <p:spTgt spid="177"/>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178"/>
                                        </p:tgtEl>
                                      </p:cBhvr>
                                    </p:animEffect>
                                    <p:set>
                                      <p:cBhvr>
                                        <p:cTn id="46" dur="1" fill="hold">
                                          <p:stCondLst>
                                            <p:cond delay="499"/>
                                          </p:stCondLst>
                                        </p:cTn>
                                        <p:tgtEl>
                                          <p:spTgt spid="178"/>
                                        </p:tgtEl>
                                        <p:attrNameLst>
                                          <p:attrName>style.visibility</p:attrName>
                                        </p:attrNameLst>
                                      </p:cBhvr>
                                      <p:to>
                                        <p:strVal val="hidden"/>
                                      </p:to>
                                    </p:set>
                                  </p:childTnLst>
                                </p:cTn>
                              </p:par>
                              <p:par>
                                <p:cTn id="47" presetID="10" presetClass="exit" presetSubtype="0" fill="hold" nodeType="withEffect">
                                  <p:stCondLst>
                                    <p:cond delay="0"/>
                                  </p:stCondLst>
                                  <p:childTnLst>
                                    <p:animEffect transition="out" filter="fade">
                                      <p:cBhvr>
                                        <p:cTn id="48" dur="500"/>
                                        <p:tgtEl>
                                          <p:spTgt spid="196"/>
                                        </p:tgtEl>
                                      </p:cBhvr>
                                    </p:animEffect>
                                    <p:set>
                                      <p:cBhvr>
                                        <p:cTn id="49" dur="1" fill="hold">
                                          <p:stCondLst>
                                            <p:cond delay="499"/>
                                          </p:stCondLst>
                                        </p:cTn>
                                        <p:tgtEl>
                                          <p:spTgt spid="196"/>
                                        </p:tgtEl>
                                        <p:attrNameLst>
                                          <p:attrName>style.visibility</p:attrName>
                                        </p:attrNameLst>
                                      </p:cBhvr>
                                      <p:to>
                                        <p:strVal val="hidden"/>
                                      </p:to>
                                    </p:set>
                                  </p:childTnLst>
                                </p:cTn>
                              </p:par>
                              <p:par>
                                <p:cTn id="50" presetID="10" presetClass="exit" presetSubtype="0" fill="hold" grpId="0" nodeType="withEffect">
                                  <p:stCondLst>
                                    <p:cond delay="0"/>
                                  </p:stCondLst>
                                  <p:childTnLst>
                                    <p:animEffect transition="out" filter="fade">
                                      <p:cBhvr>
                                        <p:cTn id="51" dur="500"/>
                                        <p:tgtEl>
                                          <p:spTgt spid="323"/>
                                        </p:tgtEl>
                                      </p:cBhvr>
                                    </p:animEffect>
                                    <p:set>
                                      <p:cBhvr>
                                        <p:cTn id="52" dur="1" fill="hold">
                                          <p:stCondLst>
                                            <p:cond delay="499"/>
                                          </p:stCondLst>
                                        </p:cTn>
                                        <p:tgtEl>
                                          <p:spTgt spid="323"/>
                                        </p:tgtEl>
                                        <p:attrNameLst>
                                          <p:attrName>style.visibility</p:attrName>
                                        </p:attrNameLst>
                                      </p:cBhvr>
                                      <p:to>
                                        <p:strVal val="hidden"/>
                                      </p:to>
                                    </p:set>
                                  </p:childTnLst>
                                </p:cTn>
                              </p:par>
                              <p:par>
                                <p:cTn id="53" presetID="10" presetClass="exit" presetSubtype="0" fill="hold" nodeType="withEffect">
                                  <p:stCondLst>
                                    <p:cond delay="0"/>
                                  </p:stCondLst>
                                  <p:childTnLst>
                                    <p:animEffect transition="out" filter="fade">
                                      <p:cBhvr>
                                        <p:cTn id="54" dur="500"/>
                                        <p:tgtEl>
                                          <p:spTgt spid="226"/>
                                        </p:tgtEl>
                                      </p:cBhvr>
                                    </p:animEffect>
                                    <p:set>
                                      <p:cBhvr>
                                        <p:cTn id="55" dur="1" fill="hold">
                                          <p:stCondLst>
                                            <p:cond delay="499"/>
                                          </p:stCondLst>
                                        </p:cTn>
                                        <p:tgtEl>
                                          <p:spTgt spid="226"/>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229"/>
                                        </p:tgtEl>
                                      </p:cBhvr>
                                    </p:animEffect>
                                    <p:set>
                                      <p:cBhvr>
                                        <p:cTn id="58" dur="1" fill="hold">
                                          <p:stCondLst>
                                            <p:cond delay="499"/>
                                          </p:stCondLst>
                                        </p:cTn>
                                        <p:tgtEl>
                                          <p:spTgt spid="229"/>
                                        </p:tgtEl>
                                        <p:attrNameLst>
                                          <p:attrName>style.visibility</p:attrName>
                                        </p:attrNameLst>
                                      </p:cBhvr>
                                      <p:to>
                                        <p:strVal val="hidden"/>
                                      </p:to>
                                    </p:set>
                                  </p:childTnLst>
                                </p:cTn>
                              </p:par>
                              <p:par>
                                <p:cTn id="59" presetID="10" presetClass="exit" presetSubtype="0" fill="hold" grpId="0" nodeType="withEffect">
                                  <p:stCondLst>
                                    <p:cond delay="0"/>
                                  </p:stCondLst>
                                  <p:childTnLst>
                                    <p:animEffect transition="out" filter="fade">
                                      <p:cBhvr>
                                        <p:cTn id="60" dur="500"/>
                                        <p:tgtEl>
                                          <p:spTgt spid="364"/>
                                        </p:tgtEl>
                                      </p:cBhvr>
                                    </p:animEffect>
                                    <p:set>
                                      <p:cBhvr>
                                        <p:cTn id="61" dur="1" fill="hold">
                                          <p:stCondLst>
                                            <p:cond delay="499"/>
                                          </p:stCondLst>
                                        </p:cTn>
                                        <p:tgtEl>
                                          <p:spTgt spid="36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23" grpId="0" animBg="1"/>
      <p:bldP spid="36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Lightning Bolt 38">
            <a:extLst>
              <a:ext uri="{FF2B5EF4-FFF2-40B4-BE49-F238E27FC236}">
                <a16:creationId xmlns:a16="http://schemas.microsoft.com/office/drawing/2014/main" id="{F15D77FB-0223-49DE-B445-E0E65F3BAE60}"/>
              </a:ext>
            </a:extLst>
          </p:cNvPr>
          <p:cNvSpPr/>
          <p:nvPr/>
        </p:nvSpPr>
        <p:spPr>
          <a:xfrm>
            <a:off x="5735466" y="198664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42" name="Straight Arrow Connector 41">
            <a:extLst>
              <a:ext uri="{FF2B5EF4-FFF2-40B4-BE49-F238E27FC236}">
                <a16:creationId xmlns:a16="http://schemas.microsoft.com/office/drawing/2014/main" id="{71787D0E-CA97-43C6-B7F7-240EF302FDA1}"/>
              </a:ext>
            </a:extLst>
          </p:cNvPr>
          <p:cNvCxnSpPr>
            <a:cxnSpLocks/>
            <a:endCxn id="27" idx="1"/>
          </p:cNvCxnSpPr>
          <p:nvPr/>
        </p:nvCxnSpPr>
        <p:spPr>
          <a:xfrm>
            <a:off x="3191957" y="1986640"/>
            <a:ext cx="520525" cy="347081"/>
          </a:xfrm>
          <a:prstGeom prst="straightConnector1">
            <a:avLst/>
          </a:prstGeom>
          <a:ln w="57150">
            <a:solidFill>
              <a:srgbClr val="F74A3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DC67D28-4184-4ABB-91EE-66AC5826A295}"/>
              </a:ext>
            </a:extLst>
          </p:cNvPr>
          <p:cNvCxnSpPr>
            <a:cxnSpLocks/>
            <a:stCxn id="27" idx="3"/>
            <a:endCxn id="29" idx="1"/>
          </p:cNvCxnSpPr>
          <p:nvPr/>
        </p:nvCxnSpPr>
        <p:spPr>
          <a:xfrm>
            <a:off x="4528390" y="2333721"/>
            <a:ext cx="460488" cy="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4D5ADED1-01CE-4AAA-9D2C-953D9F8225DA}"/>
              </a:ext>
            </a:extLst>
          </p:cNvPr>
          <p:cNvGrpSpPr/>
          <p:nvPr/>
        </p:nvGrpSpPr>
        <p:grpSpPr>
          <a:xfrm>
            <a:off x="3574486" y="1925767"/>
            <a:ext cx="1091901" cy="1135670"/>
            <a:chOff x="3574486" y="1925767"/>
            <a:chExt cx="1091901" cy="1135670"/>
          </a:xfrm>
        </p:grpSpPr>
        <p:pic>
          <p:nvPicPr>
            <p:cNvPr id="27" name="Graphic 26">
              <a:extLst>
                <a:ext uri="{FF2B5EF4-FFF2-40B4-BE49-F238E27FC236}">
                  <a16:creationId xmlns:a16="http://schemas.microsoft.com/office/drawing/2014/main" id="{F6700B02-065A-4AE8-8F24-E7B1D392E2E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712482" y="1925767"/>
              <a:ext cx="815908" cy="815908"/>
            </a:xfrm>
            <a:prstGeom prst="rect">
              <a:avLst/>
            </a:prstGeom>
          </p:spPr>
        </p:pic>
        <p:sp>
          <p:nvSpPr>
            <p:cNvPr id="45" name="Rectangle 44">
              <a:extLst>
                <a:ext uri="{FF2B5EF4-FFF2-40B4-BE49-F238E27FC236}">
                  <a16:creationId xmlns:a16="http://schemas.microsoft.com/office/drawing/2014/main" id="{0C617633-4D5D-4D2A-8A64-97432FBC3B7E}"/>
                </a:ext>
              </a:extLst>
            </p:cNvPr>
            <p:cNvSpPr/>
            <p:nvPr/>
          </p:nvSpPr>
          <p:spPr>
            <a:xfrm>
              <a:off x="3574486" y="2692105"/>
              <a:ext cx="109190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ACR Build</a:t>
              </a:r>
            </a:p>
          </p:txBody>
        </p:sp>
      </p:grpSp>
      <p:pic>
        <p:nvPicPr>
          <p:cNvPr id="55" name="Graphic 54">
            <a:extLst>
              <a:ext uri="{FF2B5EF4-FFF2-40B4-BE49-F238E27FC236}">
                <a16:creationId xmlns:a16="http://schemas.microsoft.com/office/drawing/2014/main" id="{E5F161CF-D2C6-4233-B997-DEB2C6BBD59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88878" y="4843061"/>
            <a:ext cx="931440" cy="931440"/>
          </a:xfrm>
          <a:prstGeom prst="rect">
            <a:avLst/>
          </a:prstGeom>
        </p:spPr>
      </p:pic>
      <p:cxnSp>
        <p:nvCxnSpPr>
          <p:cNvPr id="57" name="Straight Arrow Connector 56">
            <a:extLst>
              <a:ext uri="{FF2B5EF4-FFF2-40B4-BE49-F238E27FC236}">
                <a16:creationId xmlns:a16="http://schemas.microsoft.com/office/drawing/2014/main" id="{415A73E0-B462-4F45-A06F-A0FD9676952C}"/>
              </a:ext>
            </a:extLst>
          </p:cNvPr>
          <p:cNvCxnSpPr>
            <a:cxnSpLocks/>
            <a:stCxn id="55" idx="0"/>
            <a:endCxn id="29" idx="2"/>
          </p:cNvCxnSpPr>
          <p:nvPr/>
        </p:nvCxnSpPr>
        <p:spPr>
          <a:xfrm flipV="1">
            <a:off x="5454598" y="2799441"/>
            <a:ext cx="0" cy="204362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435BC211-4DBA-471D-AAE1-09AB4DAB2B10}"/>
              </a:ext>
            </a:extLst>
          </p:cNvPr>
          <p:cNvGrpSpPr/>
          <p:nvPr/>
        </p:nvGrpSpPr>
        <p:grpSpPr>
          <a:xfrm>
            <a:off x="4530635" y="1296307"/>
            <a:ext cx="1830342" cy="1503134"/>
            <a:chOff x="4530635" y="1296307"/>
            <a:chExt cx="1830342" cy="1503134"/>
          </a:xfrm>
        </p:grpSpPr>
        <p:pic>
          <p:nvPicPr>
            <p:cNvPr id="29" name="Graphic 28">
              <a:extLst>
                <a:ext uri="{FF2B5EF4-FFF2-40B4-BE49-F238E27FC236}">
                  <a16:creationId xmlns:a16="http://schemas.microsoft.com/office/drawing/2014/main" id="{911D7A88-E469-4887-82A1-8BA9CAF78A6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88878" y="1868001"/>
              <a:ext cx="931440" cy="931440"/>
            </a:xfrm>
            <a:prstGeom prst="rect">
              <a:avLst/>
            </a:prstGeom>
          </p:spPr>
        </p:pic>
        <p:sp>
          <p:nvSpPr>
            <p:cNvPr id="61" name="TextBox 60">
              <a:extLst>
                <a:ext uri="{FF2B5EF4-FFF2-40B4-BE49-F238E27FC236}">
                  <a16:creationId xmlns:a16="http://schemas.microsoft.com/office/drawing/2014/main" id="{6CBC40F7-AD70-4256-B85A-FBB4FF2AA416}"/>
                </a:ext>
              </a:extLst>
            </p:cNvPr>
            <p:cNvSpPr txBox="1"/>
            <p:nvPr/>
          </p:nvSpPr>
          <p:spPr>
            <a:xfrm>
              <a:off x="4530635" y="1296307"/>
              <a:ext cx="1830342" cy="646331"/>
            </a:xfrm>
            <a:prstGeom prst="rect">
              <a:avLst/>
            </a:prstGeom>
            <a:noFill/>
          </p:spPr>
          <p:txBody>
            <a:bodyPr wrap="square" rtlCol="0">
              <a:spAutoFit/>
            </a:bodyPr>
            <a:lstStyle/>
            <a:p>
              <a:pPr algn="ctr"/>
              <a:r>
                <a:rPr lang="en-US" sz="1200" dirty="0"/>
                <a:t>ACR</a:t>
              </a:r>
              <a:br>
                <a:rPr lang="en-US" sz="1200" dirty="0"/>
              </a:br>
              <a:r>
                <a:rPr lang="en-US" sz="1200" dirty="0"/>
                <a:t>jengademos.azurecr.io</a:t>
              </a:r>
            </a:p>
            <a:p>
              <a:pPr algn="ctr"/>
              <a:r>
                <a:rPr lang="en-US" sz="1200" dirty="0"/>
                <a:t>Geo-replicated</a:t>
              </a:r>
            </a:p>
          </p:txBody>
        </p:sp>
      </p:grpSp>
      <p:pic>
        <p:nvPicPr>
          <p:cNvPr id="75" name="Picture 10" descr="https://wiki.jenkins-ci.org/download/attachments/2916393/logo-title.png?version=1&amp;modificationDate=1302753947000">
            <a:extLst>
              <a:ext uri="{FF2B5EF4-FFF2-40B4-BE49-F238E27FC236}">
                <a16:creationId xmlns:a16="http://schemas.microsoft.com/office/drawing/2014/main" id="{DE238923-9EAB-4159-B78C-D13293F95A97}"/>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72203"/>
          <a:stretch/>
        </p:blipFill>
        <p:spPr bwMode="auto">
          <a:xfrm>
            <a:off x="6047409" y="1676008"/>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https://ngeor.files.wordpress.com/2017/11/helm-small.png">
            <a:extLst>
              <a:ext uri="{FF2B5EF4-FFF2-40B4-BE49-F238E27FC236}">
                <a16:creationId xmlns:a16="http://schemas.microsoft.com/office/drawing/2014/main" id="{EA4F4AA4-E6B3-4A27-BA41-5A1865E45295}"/>
              </a:ext>
            </a:extLst>
          </p:cNvPr>
          <p:cNvPicPr>
            <a:picLocks noChangeAspect="1" noChangeArrowheads="1"/>
          </p:cNvPicPr>
          <p:nvPr/>
        </p:nvPicPr>
        <p:blipFill>
          <a:blip r:embed="rId7">
            <a:duotone>
              <a:prstClr val="black"/>
              <a:srgbClr val="0078D4">
                <a:tint val="45000"/>
                <a:satMod val="400000"/>
              </a:srgbClr>
            </a:duotone>
            <a:extLst>
              <a:ext uri="{BEBA8EAE-BF5A-486C-A8C5-ECC9F3942E4B}">
                <a14:imgProps xmlns:a14="http://schemas.microsoft.com/office/drawing/2010/main">
                  <a14:imgLayer r:embed="rId8">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54980" y="2418911"/>
            <a:ext cx="376473" cy="390307"/>
          </a:xfrm>
          <a:prstGeom prst="rect">
            <a:avLst/>
          </a:prstGeom>
          <a:noFill/>
          <a:extLst>
            <a:ext uri="{909E8E84-426E-40DD-AFC4-6F175D3DCCD1}">
              <a14:hiddenFill xmlns:a14="http://schemas.microsoft.com/office/drawing/2010/main">
                <a:solidFill>
                  <a:srgbClr val="FFFFFF"/>
                </a:solidFill>
              </a14:hiddenFill>
            </a:ext>
          </a:extLst>
        </p:spPr>
      </p:pic>
      <p:grpSp>
        <p:nvGrpSpPr>
          <p:cNvPr id="80" name="Group 79">
            <a:extLst>
              <a:ext uri="{FF2B5EF4-FFF2-40B4-BE49-F238E27FC236}">
                <a16:creationId xmlns:a16="http://schemas.microsoft.com/office/drawing/2014/main" id="{99600C31-7DD9-439A-A3E9-C1EE87BD3BB7}"/>
              </a:ext>
            </a:extLst>
          </p:cNvPr>
          <p:cNvGrpSpPr/>
          <p:nvPr/>
        </p:nvGrpSpPr>
        <p:grpSpPr>
          <a:xfrm>
            <a:off x="6813490" y="1743156"/>
            <a:ext cx="1579973" cy="1631950"/>
            <a:chOff x="10350041" y="1743156"/>
            <a:chExt cx="1579973" cy="1631950"/>
          </a:xfrm>
        </p:grpSpPr>
        <p:pic>
          <p:nvPicPr>
            <p:cNvPr id="48" name="Picture 47">
              <a:extLst>
                <a:ext uri="{FF2B5EF4-FFF2-40B4-BE49-F238E27FC236}">
                  <a16:creationId xmlns:a16="http://schemas.microsoft.com/office/drawing/2014/main" id="{58A3A962-C20F-4206-93F7-1EF929F3904A}"/>
                </a:ext>
              </a:extLst>
            </p:cNvPr>
            <p:cNvPicPr>
              <a:picLocks noChangeAspect="1"/>
            </p:cNvPicPr>
            <p:nvPr/>
          </p:nvPicPr>
          <p:blipFill>
            <a:blip r:embed="rId9"/>
            <a:stretch>
              <a:fillRect/>
            </a:stretch>
          </p:blipFill>
          <p:spPr>
            <a:xfrm>
              <a:off x="10350041" y="1743156"/>
              <a:ext cx="1579973" cy="1203595"/>
            </a:xfrm>
            <a:prstGeom prst="rect">
              <a:avLst/>
            </a:prstGeom>
          </p:spPr>
        </p:pic>
        <p:sp>
          <p:nvSpPr>
            <p:cNvPr id="49" name="TextBox 48">
              <a:extLst>
                <a:ext uri="{FF2B5EF4-FFF2-40B4-BE49-F238E27FC236}">
                  <a16:creationId xmlns:a16="http://schemas.microsoft.com/office/drawing/2014/main" id="{D6D7A1FF-EC92-466B-BFA0-184E9C67724A}"/>
                </a:ext>
              </a:extLst>
            </p:cNvPr>
            <p:cNvSpPr txBox="1"/>
            <p:nvPr/>
          </p:nvSpPr>
          <p:spPr>
            <a:xfrm>
              <a:off x="10519371" y="3005774"/>
              <a:ext cx="1247442" cy="369332"/>
            </a:xfrm>
            <a:prstGeom prst="rect">
              <a:avLst/>
            </a:prstGeom>
            <a:noFill/>
          </p:spPr>
          <p:txBody>
            <a:bodyPr wrap="square" rtlCol="0">
              <a:spAutoFit/>
            </a:bodyPr>
            <a:lstStyle/>
            <a:p>
              <a:pPr algn="ctr"/>
              <a:r>
                <a:rPr lang="en-US" sz="1800" dirty="0"/>
                <a:t>East US</a:t>
              </a:r>
            </a:p>
          </p:txBody>
        </p:sp>
        <p:pic>
          <p:nvPicPr>
            <p:cNvPr id="77" name="Graphic 76">
              <a:extLst>
                <a:ext uri="{FF2B5EF4-FFF2-40B4-BE49-F238E27FC236}">
                  <a16:creationId xmlns:a16="http://schemas.microsoft.com/office/drawing/2014/main" id="{31A155E2-9A92-4031-AC65-AA580E969CE4}"/>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20371" r="19661" b="28720"/>
            <a:stretch/>
          </p:blipFill>
          <p:spPr>
            <a:xfrm>
              <a:off x="10862745" y="2059101"/>
              <a:ext cx="554564" cy="571704"/>
            </a:xfrm>
            <a:prstGeom prst="rect">
              <a:avLst/>
            </a:prstGeom>
          </p:spPr>
        </p:pic>
      </p:grpSp>
      <p:grpSp>
        <p:nvGrpSpPr>
          <p:cNvPr id="81" name="Group 80">
            <a:extLst>
              <a:ext uri="{FF2B5EF4-FFF2-40B4-BE49-F238E27FC236}">
                <a16:creationId xmlns:a16="http://schemas.microsoft.com/office/drawing/2014/main" id="{65273E2A-8BE9-4CEC-87F3-EFF4ADA434D3}"/>
              </a:ext>
            </a:extLst>
          </p:cNvPr>
          <p:cNvGrpSpPr/>
          <p:nvPr/>
        </p:nvGrpSpPr>
        <p:grpSpPr>
          <a:xfrm>
            <a:off x="6807361" y="4563856"/>
            <a:ext cx="1586102" cy="1631950"/>
            <a:chOff x="10350041" y="1743156"/>
            <a:chExt cx="1586102" cy="1631950"/>
          </a:xfrm>
        </p:grpSpPr>
        <p:pic>
          <p:nvPicPr>
            <p:cNvPr id="82" name="Picture 81">
              <a:extLst>
                <a:ext uri="{FF2B5EF4-FFF2-40B4-BE49-F238E27FC236}">
                  <a16:creationId xmlns:a16="http://schemas.microsoft.com/office/drawing/2014/main" id="{467B1E16-4C49-46AD-B933-C40A9AB6BEC0}"/>
                </a:ext>
              </a:extLst>
            </p:cNvPr>
            <p:cNvPicPr>
              <a:picLocks noChangeAspect="1"/>
            </p:cNvPicPr>
            <p:nvPr/>
          </p:nvPicPr>
          <p:blipFill>
            <a:blip r:embed="rId9"/>
            <a:stretch>
              <a:fillRect/>
            </a:stretch>
          </p:blipFill>
          <p:spPr>
            <a:xfrm>
              <a:off x="10350041" y="1743156"/>
              <a:ext cx="1579973" cy="1203595"/>
            </a:xfrm>
            <a:prstGeom prst="rect">
              <a:avLst/>
            </a:prstGeom>
          </p:spPr>
        </p:pic>
        <p:sp>
          <p:nvSpPr>
            <p:cNvPr id="83" name="TextBox 82">
              <a:extLst>
                <a:ext uri="{FF2B5EF4-FFF2-40B4-BE49-F238E27FC236}">
                  <a16:creationId xmlns:a16="http://schemas.microsoft.com/office/drawing/2014/main" id="{0A4264F1-4826-4CDC-A373-D176AF4D4FA8}"/>
                </a:ext>
              </a:extLst>
            </p:cNvPr>
            <p:cNvSpPr txBox="1"/>
            <p:nvPr/>
          </p:nvSpPr>
          <p:spPr>
            <a:xfrm>
              <a:off x="10350041" y="3005774"/>
              <a:ext cx="1586102" cy="369332"/>
            </a:xfrm>
            <a:prstGeom prst="rect">
              <a:avLst/>
            </a:prstGeom>
            <a:noFill/>
          </p:spPr>
          <p:txBody>
            <a:bodyPr wrap="square" rtlCol="0">
              <a:spAutoFit/>
            </a:bodyPr>
            <a:lstStyle/>
            <a:p>
              <a:pPr algn="ctr"/>
              <a:r>
                <a:rPr lang="en-US" sz="1800" dirty="0"/>
                <a:t>West Europe</a:t>
              </a:r>
            </a:p>
          </p:txBody>
        </p:sp>
        <p:pic>
          <p:nvPicPr>
            <p:cNvPr id="84" name="Graphic 83">
              <a:extLst>
                <a:ext uri="{FF2B5EF4-FFF2-40B4-BE49-F238E27FC236}">
                  <a16:creationId xmlns:a16="http://schemas.microsoft.com/office/drawing/2014/main" id="{A8DEAFC9-D4A5-44B5-87CC-5952A766B618}"/>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20371" r="19661" b="28720"/>
            <a:stretch/>
          </p:blipFill>
          <p:spPr>
            <a:xfrm>
              <a:off x="10862745" y="2059101"/>
              <a:ext cx="554564" cy="571704"/>
            </a:xfrm>
            <a:prstGeom prst="rect">
              <a:avLst/>
            </a:prstGeom>
          </p:spPr>
        </p:pic>
      </p:grpSp>
      <p:grpSp>
        <p:nvGrpSpPr>
          <p:cNvPr id="20" name="Group 19">
            <a:extLst>
              <a:ext uri="{FF2B5EF4-FFF2-40B4-BE49-F238E27FC236}">
                <a16:creationId xmlns:a16="http://schemas.microsoft.com/office/drawing/2014/main" id="{28441444-2769-4BE3-9A1F-826CB58579CA}"/>
              </a:ext>
            </a:extLst>
          </p:cNvPr>
          <p:cNvGrpSpPr/>
          <p:nvPr/>
        </p:nvGrpSpPr>
        <p:grpSpPr>
          <a:xfrm>
            <a:off x="1276825" y="1727454"/>
            <a:ext cx="1848252" cy="775922"/>
            <a:chOff x="1276825" y="1727454"/>
            <a:chExt cx="1848252" cy="775922"/>
          </a:xfrm>
        </p:grpSpPr>
        <p:pic>
          <p:nvPicPr>
            <p:cNvPr id="28" name="Picture 27">
              <a:extLst>
                <a:ext uri="{FF2B5EF4-FFF2-40B4-BE49-F238E27FC236}">
                  <a16:creationId xmlns:a16="http://schemas.microsoft.com/office/drawing/2014/main" id="{D319F4A2-8FC6-4D75-9975-2E297E14EDC0}"/>
                </a:ext>
              </a:extLst>
            </p:cNvPr>
            <p:cNvPicPr>
              <a:picLocks noChangeAspect="1"/>
            </p:cNvPicPr>
            <p:nvPr/>
          </p:nvPicPr>
          <p:blipFill>
            <a:blip r:embed="rId12"/>
            <a:stretch>
              <a:fillRect/>
            </a:stretch>
          </p:blipFill>
          <p:spPr>
            <a:xfrm>
              <a:off x="2848699" y="1727454"/>
              <a:ext cx="276378" cy="274620"/>
            </a:xfrm>
            <a:prstGeom prst="rect">
              <a:avLst/>
            </a:prstGeom>
          </p:spPr>
        </p:pic>
        <p:pic>
          <p:nvPicPr>
            <p:cNvPr id="86" name="Picture 85">
              <a:extLst>
                <a:ext uri="{FF2B5EF4-FFF2-40B4-BE49-F238E27FC236}">
                  <a16:creationId xmlns:a16="http://schemas.microsoft.com/office/drawing/2014/main" id="{956BE535-7F28-40B6-9FB3-7ECB85BF6ADC}"/>
                </a:ext>
              </a:extLst>
            </p:cNvPr>
            <p:cNvPicPr>
              <a:picLocks noChangeAspect="1"/>
            </p:cNvPicPr>
            <p:nvPr/>
          </p:nvPicPr>
          <p:blipFill>
            <a:blip r:embed="rId13"/>
            <a:stretch>
              <a:fillRect/>
            </a:stretch>
          </p:blipFill>
          <p:spPr>
            <a:xfrm>
              <a:off x="1276825" y="1745719"/>
              <a:ext cx="1586103" cy="527379"/>
            </a:xfrm>
            <a:prstGeom prst="rect">
              <a:avLst/>
            </a:prstGeom>
          </p:spPr>
        </p:pic>
        <p:pic>
          <p:nvPicPr>
            <p:cNvPr id="87" name="Picture 86">
              <a:extLst>
                <a:ext uri="{FF2B5EF4-FFF2-40B4-BE49-F238E27FC236}">
                  <a16:creationId xmlns:a16="http://schemas.microsoft.com/office/drawing/2014/main" id="{2123B152-CA89-4C9A-BB18-32A2B38965D8}"/>
                </a:ext>
              </a:extLst>
            </p:cNvPr>
            <p:cNvPicPr>
              <a:picLocks noChangeAspect="1"/>
            </p:cNvPicPr>
            <p:nvPr/>
          </p:nvPicPr>
          <p:blipFill rotWithShape="1">
            <a:blip r:embed="rId14"/>
            <a:srcRect l="3131" t="25788" r="2725" b="20947"/>
            <a:stretch/>
          </p:blipFill>
          <p:spPr>
            <a:xfrm>
              <a:off x="2514152" y="2165563"/>
              <a:ext cx="402499" cy="246154"/>
            </a:xfrm>
            <a:prstGeom prst="rect">
              <a:avLst/>
            </a:prstGeom>
          </p:spPr>
        </p:pic>
        <p:sp>
          <p:nvSpPr>
            <p:cNvPr id="88" name="Rectangle 87">
              <a:extLst>
                <a:ext uri="{FF2B5EF4-FFF2-40B4-BE49-F238E27FC236}">
                  <a16:creationId xmlns:a16="http://schemas.microsoft.com/office/drawing/2014/main" id="{2AB0426F-6044-4CEB-ABE5-427E42DB8A5C}"/>
                </a:ext>
              </a:extLst>
            </p:cNvPr>
            <p:cNvSpPr/>
            <p:nvPr/>
          </p:nvSpPr>
          <p:spPr>
            <a:xfrm>
              <a:off x="1767964" y="2134044"/>
              <a:ext cx="83869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/Demo</a:t>
              </a:r>
            </a:p>
          </p:txBody>
        </p:sp>
      </p:grpSp>
      <p:sp>
        <p:nvSpPr>
          <p:cNvPr id="96" name="Lightning Bolt 95">
            <a:extLst>
              <a:ext uri="{FF2B5EF4-FFF2-40B4-BE49-F238E27FC236}">
                <a16:creationId xmlns:a16="http://schemas.microsoft.com/office/drawing/2014/main" id="{23D771CE-2189-4305-B63B-8B845F25C6BF}"/>
              </a:ext>
            </a:extLst>
          </p:cNvPr>
          <p:cNvSpPr/>
          <p:nvPr/>
        </p:nvSpPr>
        <p:spPr>
          <a:xfrm>
            <a:off x="5757893" y="494535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pic>
        <p:nvPicPr>
          <p:cNvPr id="97" name="Picture 10" descr="https://wiki.jenkins-ci.org/download/attachments/2916393/logo-title.png?version=1&amp;modificationDate=1302753947000">
            <a:extLst>
              <a:ext uri="{FF2B5EF4-FFF2-40B4-BE49-F238E27FC236}">
                <a16:creationId xmlns:a16="http://schemas.microsoft.com/office/drawing/2014/main" id="{6251D5B4-8A50-464E-9366-78760E5136B9}"/>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72203"/>
          <a:stretch/>
        </p:blipFill>
        <p:spPr bwMode="auto">
          <a:xfrm>
            <a:off x="6061041" y="4367564"/>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2" descr="https://ngeor.files.wordpress.com/2017/11/helm-small.png">
            <a:extLst>
              <a:ext uri="{FF2B5EF4-FFF2-40B4-BE49-F238E27FC236}">
                <a16:creationId xmlns:a16="http://schemas.microsoft.com/office/drawing/2014/main" id="{A25D9BFB-585E-4D9C-BCBD-DBAA770AE016}"/>
              </a:ext>
            </a:extLst>
          </p:cNvPr>
          <p:cNvPicPr>
            <a:picLocks noChangeAspect="1" noChangeArrowheads="1"/>
          </p:cNvPicPr>
          <p:nvPr/>
        </p:nvPicPr>
        <p:blipFill>
          <a:blip r:embed="rId7">
            <a:duotone>
              <a:prstClr val="black"/>
              <a:srgbClr val="0078D4">
                <a:tint val="45000"/>
                <a:satMod val="400000"/>
              </a:srgbClr>
            </a:duotone>
            <a:extLst>
              <a:ext uri="{BEBA8EAE-BF5A-486C-A8C5-ECC9F3942E4B}">
                <a14:imgProps xmlns:a14="http://schemas.microsoft.com/office/drawing/2010/main">
                  <a14:imgLayer r:embed="rId8">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75603" y="5113627"/>
            <a:ext cx="376473" cy="390307"/>
          </a:xfrm>
          <a:prstGeom prst="rect">
            <a:avLst/>
          </a:prstGeom>
          <a:noFill/>
          <a:extLst>
            <a:ext uri="{909E8E84-426E-40DD-AFC4-6F175D3DCCD1}">
              <a14:hiddenFill xmlns:a14="http://schemas.microsoft.com/office/drawing/2010/main">
                <a:solidFill>
                  <a:srgbClr val="FFFFFF"/>
                </a:solidFill>
              </a14:hiddenFill>
            </a:ext>
          </a:extLst>
        </p:spPr>
      </p:pic>
      <p:sp>
        <p:nvSpPr>
          <p:cNvPr id="323" name="Lightning Bolt 322">
            <a:extLst>
              <a:ext uri="{FF2B5EF4-FFF2-40B4-BE49-F238E27FC236}">
                <a16:creationId xmlns:a16="http://schemas.microsoft.com/office/drawing/2014/main" id="{5160C6C3-BB53-4E7A-8728-373A27DE1789}"/>
              </a:ext>
            </a:extLst>
          </p:cNvPr>
          <p:cNvSpPr/>
          <p:nvPr/>
        </p:nvSpPr>
        <p:spPr>
          <a:xfrm>
            <a:off x="3148678" y="1680399"/>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grpSp>
        <p:nvGrpSpPr>
          <p:cNvPr id="340" name="Group 339">
            <a:extLst>
              <a:ext uri="{FF2B5EF4-FFF2-40B4-BE49-F238E27FC236}">
                <a16:creationId xmlns:a16="http://schemas.microsoft.com/office/drawing/2014/main" id="{0BD07747-B4A8-4C5C-9E15-858504EA6205}"/>
              </a:ext>
            </a:extLst>
          </p:cNvPr>
          <p:cNvGrpSpPr/>
          <p:nvPr/>
        </p:nvGrpSpPr>
        <p:grpSpPr>
          <a:xfrm>
            <a:off x="6399397" y="3706665"/>
            <a:ext cx="4614499" cy="245213"/>
            <a:chOff x="6399397" y="3387883"/>
            <a:chExt cx="4614499" cy="245213"/>
          </a:xfrm>
        </p:grpSpPr>
        <p:sp>
          <p:nvSpPr>
            <p:cNvPr id="324" name="Rectangle 2047">
              <a:extLst>
                <a:ext uri="{FF2B5EF4-FFF2-40B4-BE49-F238E27FC236}">
                  <a16:creationId xmlns:a16="http://schemas.microsoft.com/office/drawing/2014/main" id="{27205434-381D-4D71-BBDA-B9CF170A3A0E}"/>
                </a:ext>
              </a:extLst>
            </p:cNvPr>
            <p:cNvSpPr/>
            <p:nvPr/>
          </p:nvSpPr>
          <p:spPr>
            <a:xfrm>
              <a:off x="6399397" y="3387883"/>
              <a:ext cx="4614499" cy="245213"/>
            </a:xfrm>
            <a:custGeom>
              <a:avLst/>
              <a:gdLst>
                <a:gd name="connsiteX0" fmla="*/ 0 w 2509520"/>
                <a:gd name="connsiteY0" fmla="*/ 0 h 771471"/>
                <a:gd name="connsiteX1" fmla="*/ 2509520 w 2509520"/>
                <a:gd name="connsiteY1" fmla="*/ 0 h 771471"/>
                <a:gd name="connsiteX2" fmla="*/ 2509520 w 2509520"/>
                <a:gd name="connsiteY2" fmla="*/ 771471 h 771471"/>
                <a:gd name="connsiteX3" fmla="*/ 0 w 2509520"/>
                <a:gd name="connsiteY3" fmla="*/ 771471 h 771471"/>
                <a:gd name="connsiteX4" fmla="*/ 0 w 2509520"/>
                <a:gd name="connsiteY4" fmla="*/ 0 h 771471"/>
                <a:gd name="connsiteX0" fmla="*/ 617220 w 2509520"/>
                <a:gd name="connsiteY0" fmla="*/ 312420 h 771471"/>
                <a:gd name="connsiteX1" fmla="*/ 2509520 w 2509520"/>
                <a:gd name="connsiteY1" fmla="*/ 0 h 771471"/>
                <a:gd name="connsiteX2" fmla="*/ 2509520 w 2509520"/>
                <a:gd name="connsiteY2" fmla="*/ 771471 h 771471"/>
                <a:gd name="connsiteX3" fmla="*/ 0 w 2509520"/>
                <a:gd name="connsiteY3" fmla="*/ 771471 h 771471"/>
                <a:gd name="connsiteX4" fmla="*/ 617220 w 2509520"/>
                <a:gd name="connsiteY4" fmla="*/ 312420 h 771471"/>
                <a:gd name="connsiteX0" fmla="*/ 414020 w 2509520"/>
                <a:gd name="connsiteY0" fmla="*/ 7620 h 771471"/>
                <a:gd name="connsiteX1" fmla="*/ 2509520 w 2509520"/>
                <a:gd name="connsiteY1" fmla="*/ 0 h 771471"/>
                <a:gd name="connsiteX2" fmla="*/ 2509520 w 2509520"/>
                <a:gd name="connsiteY2" fmla="*/ 771471 h 771471"/>
                <a:gd name="connsiteX3" fmla="*/ 0 w 2509520"/>
                <a:gd name="connsiteY3" fmla="*/ 771471 h 771471"/>
                <a:gd name="connsiteX4" fmla="*/ 414020 w 2509520"/>
                <a:gd name="connsiteY4" fmla="*/ 7620 h 771471"/>
                <a:gd name="connsiteX0" fmla="*/ 414020 w 2509520"/>
                <a:gd name="connsiteY0" fmla="*/ 0 h 763851"/>
                <a:gd name="connsiteX1" fmla="*/ 1788160 w 2509520"/>
                <a:gd name="connsiteY1" fmla="*/ 220980 h 763851"/>
                <a:gd name="connsiteX2" fmla="*/ 2509520 w 2509520"/>
                <a:gd name="connsiteY2" fmla="*/ 763851 h 763851"/>
                <a:gd name="connsiteX3" fmla="*/ 0 w 2509520"/>
                <a:gd name="connsiteY3" fmla="*/ 763851 h 763851"/>
                <a:gd name="connsiteX4" fmla="*/ 414020 w 2509520"/>
                <a:gd name="connsiteY4" fmla="*/ 0 h 763851"/>
                <a:gd name="connsiteX0" fmla="*/ 414020 w 2509520"/>
                <a:gd name="connsiteY0" fmla="*/ 2540 h 766391"/>
                <a:gd name="connsiteX1" fmla="*/ 2125980 w 2509520"/>
                <a:gd name="connsiteY1" fmla="*/ 0 h 766391"/>
                <a:gd name="connsiteX2" fmla="*/ 2509520 w 2509520"/>
                <a:gd name="connsiteY2" fmla="*/ 766391 h 766391"/>
                <a:gd name="connsiteX3" fmla="*/ 0 w 2509520"/>
                <a:gd name="connsiteY3" fmla="*/ 766391 h 766391"/>
                <a:gd name="connsiteX4" fmla="*/ 414020 w 2509520"/>
                <a:gd name="connsiteY4" fmla="*/ 2540 h 766391"/>
                <a:gd name="connsiteX0" fmla="*/ 414020 w 2509520"/>
                <a:gd name="connsiteY0" fmla="*/ 5080 h 768931"/>
                <a:gd name="connsiteX1" fmla="*/ 2125980 w 2509520"/>
                <a:gd name="connsiteY1" fmla="*/ 0 h 768931"/>
                <a:gd name="connsiteX2" fmla="*/ 2509520 w 2509520"/>
                <a:gd name="connsiteY2" fmla="*/ 768931 h 768931"/>
                <a:gd name="connsiteX3" fmla="*/ 0 w 2509520"/>
                <a:gd name="connsiteY3" fmla="*/ 768931 h 768931"/>
                <a:gd name="connsiteX4" fmla="*/ 414020 w 2509520"/>
                <a:gd name="connsiteY4" fmla="*/ 5080 h 768931"/>
                <a:gd name="connsiteX0" fmla="*/ 414020 w 2509520"/>
                <a:gd name="connsiteY0" fmla="*/ 1514 h 765365"/>
                <a:gd name="connsiteX1" fmla="*/ 1247657 w 2509520"/>
                <a:gd name="connsiteY1" fmla="*/ 0 h 765365"/>
                <a:gd name="connsiteX2" fmla="*/ 2509520 w 2509520"/>
                <a:gd name="connsiteY2" fmla="*/ 765365 h 765365"/>
                <a:gd name="connsiteX3" fmla="*/ 0 w 2509520"/>
                <a:gd name="connsiteY3" fmla="*/ 765365 h 765365"/>
                <a:gd name="connsiteX4" fmla="*/ 414020 w 2509520"/>
                <a:gd name="connsiteY4" fmla="*/ 1514 h 765365"/>
                <a:gd name="connsiteX0" fmla="*/ 414020 w 1257165"/>
                <a:gd name="connsiteY0" fmla="*/ 1514 h 765365"/>
                <a:gd name="connsiteX1" fmla="*/ 1247657 w 1257165"/>
                <a:gd name="connsiteY1" fmla="*/ 0 h 765365"/>
                <a:gd name="connsiteX2" fmla="*/ 1257165 w 1257165"/>
                <a:gd name="connsiteY2" fmla="*/ 763582 h 765365"/>
                <a:gd name="connsiteX3" fmla="*/ 0 w 1257165"/>
                <a:gd name="connsiteY3" fmla="*/ 765365 h 765365"/>
                <a:gd name="connsiteX4" fmla="*/ 414020 w 1257165"/>
                <a:gd name="connsiteY4" fmla="*/ 1514 h 765365"/>
                <a:gd name="connsiteX0" fmla="*/ 414020 w 3571389"/>
                <a:gd name="connsiteY0" fmla="*/ 1514 h 765365"/>
                <a:gd name="connsiteX1" fmla="*/ 1247657 w 3571389"/>
                <a:gd name="connsiteY1" fmla="*/ 0 h 765365"/>
                <a:gd name="connsiteX2" fmla="*/ 3571389 w 3571389"/>
                <a:gd name="connsiteY2" fmla="*/ 19604 h 765365"/>
                <a:gd name="connsiteX3" fmla="*/ 0 w 3571389"/>
                <a:gd name="connsiteY3" fmla="*/ 765365 h 765365"/>
                <a:gd name="connsiteX4" fmla="*/ 414020 w 3571389"/>
                <a:gd name="connsiteY4" fmla="*/ 1514 h 765365"/>
                <a:gd name="connsiteX0" fmla="*/ 414020 w 3571389"/>
                <a:gd name="connsiteY0" fmla="*/ 74453 h 838304"/>
                <a:gd name="connsiteX1" fmla="*/ 3404555 w 3571389"/>
                <a:gd name="connsiteY1" fmla="*/ 0 h 838304"/>
                <a:gd name="connsiteX2" fmla="*/ 3571389 w 3571389"/>
                <a:gd name="connsiteY2" fmla="*/ 92543 h 838304"/>
                <a:gd name="connsiteX3" fmla="*/ 0 w 3571389"/>
                <a:gd name="connsiteY3" fmla="*/ 838304 h 838304"/>
                <a:gd name="connsiteX4" fmla="*/ 414020 w 3571389"/>
                <a:gd name="connsiteY4" fmla="*/ 74453 h 838304"/>
                <a:gd name="connsiteX0" fmla="*/ 414020 w 3814991"/>
                <a:gd name="connsiteY0" fmla="*/ 74453 h 838304"/>
                <a:gd name="connsiteX1" fmla="*/ 3404555 w 3814991"/>
                <a:gd name="connsiteY1" fmla="*/ 0 h 838304"/>
                <a:gd name="connsiteX2" fmla="*/ 3814991 w 3814991"/>
                <a:gd name="connsiteY2" fmla="*/ 257871 h 838304"/>
                <a:gd name="connsiteX3" fmla="*/ 0 w 3814991"/>
                <a:gd name="connsiteY3" fmla="*/ 838304 h 838304"/>
                <a:gd name="connsiteX4" fmla="*/ 414020 w 3814991"/>
                <a:gd name="connsiteY4" fmla="*/ 74453 h 838304"/>
                <a:gd name="connsiteX0" fmla="*/ 0 w 3400971"/>
                <a:gd name="connsiteY0" fmla="*/ 74453 h 269379"/>
                <a:gd name="connsiteX1" fmla="*/ 2990535 w 3400971"/>
                <a:gd name="connsiteY1" fmla="*/ 0 h 269379"/>
                <a:gd name="connsiteX2" fmla="*/ 3400971 w 3400971"/>
                <a:gd name="connsiteY2" fmla="*/ 257871 h 269379"/>
                <a:gd name="connsiteX3" fmla="*/ 245737 w 3400971"/>
                <a:gd name="connsiteY3" fmla="*/ 269379 h 269379"/>
                <a:gd name="connsiteX4" fmla="*/ 0 w 3400971"/>
                <a:gd name="connsiteY4" fmla="*/ 74453 h 269379"/>
                <a:gd name="connsiteX0" fmla="*/ 0 w 3380671"/>
                <a:gd name="connsiteY0" fmla="*/ 108491 h 269379"/>
                <a:gd name="connsiteX1" fmla="*/ 2970235 w 3380671"/>
                <a:gd name="connsiteY1" fmla="*/ 0 h 269379"/>
                <a:gd name="connsiteX2" fmla="*/ 3380671 w 3380671"/>
                <a:gd name="connsiteY2" fmla="*/ 257871 h 269379"/>
                <a:gd name="connsiteX3" fmla="*/ 225437 w 3380671"/>
                <a:gd name="connsiteY3" fmla="*/ 269379 h 269379"/>
                <a:gd name="connsiteX4" fmla="*/ 0 w 3380671"/>
                <a:gd name="connsiteY4" fmla="*/ 108491 h 269379"/>
                <a:gd name="connsiteX0" fmla="*/ 0 w 3380671"/>
                <a:gd name="connsiteY0" fmla="*/ 11239 h 172127"/>
                <a:gd name="connsiteX1" fmla="*/ 3071736 w 3380671"/>
                <a:gd name="connsiteY1" fmla="*/ 0 h 172127"/>
                <a:gd name="connsiteX2" fmla="*/ 3380671 w 3380671"/>
                <a:gd name="connsiteY2" fmla="*/ 160619 h 172127"/>
                <a:gd name="connsiteX3" fmla="*/ 225437 w 3380671"/>
                <a:gd name="connsiteY3" fmla="*/ 172127 h 172127"/>
                <a:gd name="connsiteX4" fmla="*/ 0 w 3380671"/>
                <a:gd name="connsiteY4" fmla="*/ 11239 h 1721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0671" h="172127">
                  <a:moveTo>
                    <a:pt x="0" y="11239"/>
                  </a:moveTo>
                  <a:lnTo>
                    <a:pt x="3071736" y="0"/>
                  </a:lnTo>
                  <a:lnTo>
                    <a:pt x="3380671" y="160619"/>
                  </a:lnTo>
                  <a:lnTo>
                    <a:pt x="225437" y="172127"/>
                  </a:lnTo>
                  <a:lnTo>
                    <a:pt x="0" y="11239"/>
                  </a:lnTo>
                  <a:close/>
                </a:path>
              </a:pathLst>
            </a:custGeom>
            <a:solidFill>
              <a:srgbClr val="00BCF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29" name="Freeform: Shape 328">
              <a:extLst>
                <a:ext uri="{FF2B5EF4-FFF2-40B4-BE49-F238E27FC236}">
                  <a16:creationId xmlns:a16="http://schemas.microsoft.com/office/drawing/2014/main" id="{94F75E5F-A652-4942-9766-B31E9BCB27CD}"/>
                </a:ext>
              </a:extLst>
            </p:cNvPr>
            <p:cNvSpPr/>
            <p:nvPr/>
          </p:nvSpPr>
          <p:spPr>
            <a:xfrm>
              <a:off x="9442048" y="3436427"/>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1" name="Freeform: Shape 330">
              <a:extLst>
                <a:ext uri="{FF2B5EF4-FFF2-40B4-BE49-F238E27FC236}">
                  <a16:creationId xmlns:a16="http://schemas.microsoft.com/office/drawing/2014/main" id="{966033D7-98EC-4A85-B22E-654E55CA825D}"/>
                </a:ext>
              </a:extLst>
            </p:cNvPr>
            <p:cNvSpPr/>
            <p:nvPr/>
          </p:nvSpPr>
          <p:spPr>
            <a:xfrm>
              <a:off x="10091853" y="3484211"/>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6" name="Freeform: Shape 335">
              <a:extLst>
                <a:ext uri="{FF2B5EF4-FFF2-40B4-BE49-F238E27FC236}">
                  <a16:creationId xmlns:a16="http://schemas.microsoft.com/office/drawing/2014/main" id="{5A71EABF-B120-4B41-8242-7530E59A1C24}"/>
                </a:ext>
              </a:extLst>
            </p:cNvPr>
            <p:cNvSpPr/>
            <p:nvPr/>
          </p:nvSpPr>
          <p:spPr>
            <a:xfrm>
              <a:off x="9012562" y="3519555"/>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7" name="Freeform: Shape 336">
              <a:extLst>
                <a:ext uri="{FF2B5EF4-FFF2-40B4-BE49-F238E27FC236}">
                  <a16:creationId xmlns:a16="http://schemas.microsoft.com/office/drawing/2014/main" id="{383367D1-24D8-426E-82B6-B1D559ED5FDA}"/>
                </a:ext>
              </a:extLst>
            </p:cNvPr>
            <p:cNvSpPr/>
            <p:nvPr/>
          </p:nvSpPr>
          <p:spPr>
            <a:xfrm>
              <a:off x="7609514" y="3532154"/>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8" name="Freeform: Shape 337">
              <a:extLst>
                <a:ext uri="{FF2B5EF4-FFF2-40B4-BE49-F238E27FC236}">
                  <a16:creationId xmlns:a16="http://schemas.microsoft.com/office/drawing/2014/main" id="{8B2E6753-79CB-43A8-840D-FBBCD04CB704}"/>
                </a:ext>
              </a:extLst>
            </p:cNvPr>
            <p:cNvSpPr/>
            <p:nvPr/>
          </p:nvSpPr>
          <p:spPr>
            <a:xfrm>
              <a:off x="8119671" y="3413893"/>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9" name="Freeform: Shape 338">
              <a:extLst>
                <a:ext uri="{FF2B5EF4-FFF2-40B4-BE49-F238E27FC236}">
                  <a16:creationId xmlns:a16="http://schemas.microsoft.com/office/drawing/2014/main" id="{95ABB14B-264F-4396-B0BD-81F842FFA790}"/>
                </a:ext>
              </a:extLst>
            </p:cNvPr>
            <p:cNvSpPr/>
            <p:nvPr/>
          </p:nvSpPr>
          <p:spPr>
            <a:xfrm>
              <a:off x="6880862" y="3457308"/>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grpSp>
      <p:pic>
        <p:nvPicPr>
          <p:cNvPr id="322" name="Graphic 321">
            <a:extLst>
              <a:ext uri="{FF2B5EF4-FFF2-40B4-BE49-F238E27FC236}">
                <a16:creationId xmlns:a16="http://schemas.microsoft.com/office/drawing/2014/main" id="{7D321AAA-C69B-4C77-AD82-FB9A4EB5FC9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278449" y="2614064"/>
            <a:ext cx="736521" cy="736521"/>
          </a:xfrm>
          <a:prstGeom prst="rect">
            <a:avLst/>
          </a:prstGeom>
        </p:spPr>
      </p:pic>
      <p:sp>
        <p:nvSpPr>
          <p:cNvPr id="325" name="Cube 324">
            <a:extLst>
              <a:ext uri="{FF2B5EF4-FFF2-40B4-BE49-F238E27FC236}">
                <a16:creationId xmlns:a16="http://schemas.microsoft.com/office/drawing/2014/main" id="{6BA772E2-6EED-45DE-B0CB-35BE4533AB0F}"/>
              </a:ext>
            </a:extLst>
          </p:cNvPr>
          <p:cNvSpPr/>
          <p:nvPr/>
        </p:nvSpPr>
        <p:spPr bwMode="auto">
          <a:xfrm>
            <a:off x="10370918" y="342900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pic>
        <p:nvPicPr>
          <p:cNvPr id="326" name="Graphic 325">
            <a:extLst>
              <a:ext uri="{FF2B5EF4-FFF2-40B4-BE49-F238E27FC236}">
                <a16:creationId xmlns:a16="http://schemas.microsoft.com/office/drawing/2014/main" id="{6FABB0E4-5F11-449F-9A14-1E5BE75334F8}"/>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289094" y="5501147"/>
            <a:ext cx="736521" cy="736521"/>
          </a:xfrm>
          <a:prstGeom prst="rect">
            <a:avLst/>
          </a:prstGeom>
        </p:spPr>
      </p:pic>
      <p:sp>
        <p:nvSpPr>
          <p:cNvPr id="328" name="Rectangle 327">
            <a:extLst>
              <a:ext uri="{FF2B5EF4-FFF2-40B4-BE49-F238E27FC236}">
                <a16:creationId xmlns:a16="http://schemas.microsoft.com/office/drawing/2014/main" id="{827D939C-01FA-4292-B44E-FE4B3DD04D00}"/>
              </a:ext>
            </a:extLst>
          </p:cNvPr>
          <p:cNvSpPr/>
          <p:nvPr/>
        </p:nvSpPr>
        <p:spPr>
          <a:xfrm>
            <a:off x="345251" y="4713935"/>
            <a:ext cx="1181870" cy="600031"/>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quotes-</a:t>
            </a:r>
            <a:r>
              <a:rPr lang="en-US" sz="1600" kern="0" dirty="0" err="1">
                <a:solidFill>
                  <a:srgbClr val="353535"/>
                </a:solidFill>
                <a:latin typeface="Calibri"/>
              </a:rPr>
              <a:t>api</a:t>
            </a:r>
            <a:endParaRPr lang="en-US" sz="1050" kern="0" dirty="0">
              <a:solidFill>
                <a:srgbClr val="353535"/>
              </a:solidFill>
              <a:latin typeface="Calibri"/>
            </a:endParaRPr>
          </a:p>
        </p:txBody>
      </p:sp>
      <p:sp>
        <p:nvSpPr>
          <p:cNvPr id="330" name="Rectangle 329">
            <a:extLst>
              <a:ext uri="{FF2B5EF4-FFF2-40B4-BE49-F238E27FC236}">
                <a16:creationId xmlns:a16="http://schemas.microsoft.com/office/drawing/2014/main" id="{2F0C7BFF-D9DE-4B98-8190-5316642E2F53}"/>
              </a:ext>
            </a:extLst>
          </p:cNvPr>
          <p:cNvSpPr/>
          <p:nvPr/>
        </p:nvSpPr>
        <p:spPr>
          <a:xfrm>
            <a:off x="1177029" y="3690997"/>
            <a:ext cx="1181870" cy="600031"/>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pic>
        <p:nvPicPr>
          <p:cNvPr id="332" name="Graphic 331">
            <a:extLst>
              <a:ext uri="{FF2B5EF4-FFF2-40B4-BE49-F238E27FC236}">
                <a16:creationId xmlns:a16="http://schemas.microsoft.com/office/drawing/2014/main" id="{A4F7FDC7-D8F7-4DC8-946E-741517A04CE3}"/>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67926" y="5607575"/>
            <a:ext cx="736520" cy="736520"/>
          </a:xfrm>
          <a:prstGeom prst="rect">
            <a:avLst/>
          </a:prstGeom>
        </p:spPr>
      </p:pic>
      <p:sp>
        <p:nvSpPr>
          <p:cNvPr id="333" name="Cube 332">
            <a:extLst>
              <a:ext uri="{FF2B5EF4-FFF2-40B4-BE49-F238E27FC236}">
                <a16:creationId xmlns:a16="http://schemas.microsoft.com/office/drawing/2014/main" id="{91DA596A-3B75-40FB-A179-C9E740430A22}"/>
              </a:ext>
            </a:extLst>
          </p:cNvPr>
          <p:cNvSpPr/>
          <p:nvPr/>
        </p:nvSpPr>
        <p:spPr bwMode="auto">
          <a:xfrm>
            <a:off x="2237539" y="556527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334" name="Rectangle 333">
            <a:extLst>
              <a:ext uri="{FF2B5EF4-FFF2-40B4-BE49-F238E27FC236}">
                <a16:creationId xmlns:a16="http://schemas.microsoft.com/office/drawing/2014/main" id="{304FD29F-5E84-440C-B491-8331B85785C5}"/>
              </a:ext>
            </a:extLst>
          </p:cNvPr>
          <p:cNvSpPr/>
          <p:nvPr/>
        </p:nvSpPr>
        <p:spPr>
          <a:xfrm>
            <a:off x="2245317" y="4713935"/>
            <a:ext cx="1181870" cy="600031"/>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queue-worker</a:t>
            </a:r>
            <a:endParaRPr lang="en-US" sz="1050" kern="0" dirty="0">
              <a:solidFill>
                <a:srgbClr val="353535"/>
              </a:solidFill>
              <a:latin typeface="Calibri"/>
            </a:endParaRPr>
          </a:p>
        </p:txBody>
      </p:sp>
      <p:cxnSp>
        <p:nvCxnSpPr>
          <p:cNvPr id="335" name="Straight Arrow Connector 334">
            <a:extLst>
              <a:ext uri="{FF2B5EF4-FFF2-40B4-BE49-F238E27FC236}">
                <a16:creationId xmlns:a16="http://schemas.microsoft.com/office/drawing/2014/main" id="{64C8FA7E-09AC-4057-88DC-016D0A5B1B5C}"/>
              </a:ext>
            </a:extLst>
          </p:cNvPr>
          <p:cNvCxnSpPr>
            <a:cxnSpLocks/>
            <a:stCxn id="330" idx="2"/>
            <a:endCxn id="328" idx="0"/>
          </p:cNvCxnSpPr>
          <p:nvPr/>
        </p:nvCxnSpPr>
        <p:spPr>
          <a:xfrm flipH="1">
            <a:off x="936186" y="4291028"/>
            <a:ext cx="831778" cy="422907"/>
          </a:xfrm>
          <a:prstGeom prst="straightConnector1">
            <a:avLst/>
          </a:prstGeom>
          <a:ln w="57150">
            <a:solidFill>
              <a:srgbClr val="FFC00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1" name="Straight Arrow Connector 340">
            <a:extLst>
              <a:ext uri="{FF2B5EF4-FFF2-40B4-BE49-F238E27FC236}">
                <a16:creationId xmlns:a16="http://schemas.microsoft.com/office/drawing/2014/main" id="{F0ADBDFD-A4EE-4C8D-9A40-68B880D141A3}"/>
              </a:ext>
            </a:extLst>
          </p:cNvPr>
          <p:cNvCxnSpPr>
            <a:cxnSpLocks/>
            <a:stCxn id="330" idx="2"/>
            <a:endCxn id="3" idx="0"/>
          </p:cNvCxnSpPr>
          <p:nvPr/>
        </p:nvCxnSpPr>
        <p:spPr>
          <a:xfrm>
            <a:off x="1767964" y="4291028"/>
            <a:ext cx="11969" cy="1333396"/>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2" name="Straight Arrow Connector 341">
            <a:extLst>
              <a:ext uri="{FF2B5EF4-FFF2-40B4-BE49-F238E27FC236}">
                <a16:creationId xmlns:a16="http://schemas.microsoft.com/office/drawing/2014/main" id="{FC29F69B-1532-45C7-83E8-DC74B2F885B7}"/>
              </a:ext>
            </a:extLst>
          </p:cNvPr>
          <p:cNvCxnSpPr>
            <a:cxnSpLocks/>
            <a:stCxn id="334" idx="2"/>
            <a:endCxn id="333" idx="1"/>
          </p:cNvCxnSpPr>
          <p:nvPr/>
        </p:nvCxnSpPr>
        <p:spPr>
          <a:xfrm flipH="1">
            <a:off x="2831471" y="5313966"/>
            <a:ext cx="4781" cy="351545"/>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3" name="Straight Arrow Connector 342">
            <a:extLst>
              <a:ext uri="{FF2B5EF4-FFF2-40B4-BE49-F238E27FC236}">
                <a16:creationId xmlns:a16="http://schemas.microsoft.com/office/drawing/2014/main" id="{60FEFF0A-105D-482F-A8F3-0DF643329FB5}"/>
              </a:ext>
            </a:extLst>
          </p:cNvPr>
          <p:cNvCxnSpPr>
            <a:cxnSpLocks/>
            <a:stCxn id="328" idx="2"/>
            <a:endCxn id="332" idx="0"/>
          </p:cNvCxnSpPr>
          <p:nvPr/>
        </p:nvCxnSpPr>
        <p:spPr>
          <a:xfrm>
            <a:off x="936186" y="5313966"/>
            <a:ext cx="0" cy="293609"/>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 name="Graphic 2">
            <a:extLst>
              <a:ext uri="{FF2B5EF4-FFF2-40B4-BE49-F238E27FC236}">
                <a16:creationId xmlns:a16="http://schemas.microsoft.com/office/drawing/2014/main" id="{88D060C9-53BB-4549-B009-0575BFD92E7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473311" y="5624424"/>
            <a:ext cx="613244" cy="613244"/>
          </a:xfrm>
          <a:prstGeom prst="rect">
            <a:avLst/>
          </a:prstGeom>
        </p:spPr>
      </p:pic>
      <p:cxnSp>
        <p:nvCxnSpPr>
          <p:cNvPr id="344" name="Straight Arrow Connector 343">
            <a:extLst>
              <a:ext uri="{FF2B5EF4-FFF2-40B4-BE49-F238E27FC236}">
                <a16:creationId xmlns:a16="http://schemas.microsoft.com/office/drawing/2014/main" id="{F2AE567A-DB8F-46D2-A6F2-5ABFF6D60903}"/>
              </a:ext>
            </a:extLst>
          </p:cNvPr>
          <p:cNvCxnSpPr>
            <a:cxnSpLocks/>
            <a:stCxn id="334" idx="1"/>
            <a:endCxn id="3" idx="0"/>
          </p:cNvCxnSpPr>
          <p:nvPr/>
        </p:nvCxnSpPr>
        <p:spPr>
          <a:xfrm flipH="1">
            <a:off x="1779933" y="5013951"/>
            <a:ext cx="465384" cy="610473"/>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45" name="Multiplication Sign 344">
            <a:extLst>
              <a:ext uri="{FF2B5EF4-FFF2-40B4-BE49-F238E27FC236}">
                <a16:creationId xmlns:a16="http://schemas.microsoft.com/office/drawing/2014/main" id="{23E0E3BD-42B8-4695-A7A7-4D55D6CAB81B}"/>
              </a:ext>
            </a:extLst>
          </p:cNvPr>
          <p:cNvSpPr/>
          <p:nvPr/>
        </p:nvSpPr>
        <p:spPr bwMode="auto">
          <a:xfrm>
            <a:off x="163171" y="5635887"/>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6" name="Multiplication Sign 345">
            <a:extLst>
              <a:ext uri="{FF2B5EF4-FFF2-40B4-BE49-F238E27FC236}">
                <a16:creationId xmlns:a16="http://schemas.microsoft.com/office/drawing/2014/main" id="{642886F2-56E8-473E-B8DE-F1609B1FFE6C}"/>
              </a:ext>
            </a:extLst>
          </p:cNvPr>
          <p:cNvSpPr/>
          <p:nvPr/>
        </p:nvSpPr>
        <p:spPr bwMode="auto">
          <a:xfrm>
            <a:off x="163171" y="4622197"/>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7" name="Multiplication Sign 346">
            <a:extLst>
              <a:ext uri="{FF2B5EF4-FFF2-40B4-BE49-F238E27FC236}">
                <a16:creationId xmlns:a16="http://schemas.microsoft.com/office/drawing/2014/main" id="{D9B55FAE-C978-44A1-826F-1C2D338AAA12}"/>
              </a:ext>
            </a:extLst>
          </p:cNvPr>
          <p:cNvSpPr/>
          <p:nvPr/>
        </p:nvSpPr>
        <p:spPr bwMode="auto">
          <a:xfrm>
            <a:off x="2136451" y="5601539"/>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8" name="Multiplication Sign 347">
            <a:extLst>
              <a:ext uri="{FF2B5EF4-FFF2-40B4-BE49-F238E27FC236}">
                <a16:creationId xmlns:a16="http://schemas.microsoft.com/office/drawing/2014/main" id="{FB5F5681-F9C0-4B63-B920-9143872F6E89}"/>
              </a:ext>
            </a:extLst>
          </p:cNvPr>
          <p:cNvSpPr/>
          <p:nvPr/>
        </p:nvSpPr>
        <p:spPr bwMode="auto">
          <a:xfrm>
            <a:off x="2136451" y="4634333"/>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9" name="Rectangle 348">
            <a:extLst>
              <a:ext uri="{FF2B5EF4-FFF2-40B4-BE49-F238E27FC236}">
                <a16:creationId xmlns:a16="http://schemas.microsoft.com/office/drawing/2014/main" id="{788A65EC-C822-4ED3-AE15-7C5621A4CD23}"/>
              </a:ext>
            </a:extLst>
          </p:cNvPr>
          <p:cNvSpPr/>
          <p:nvPr/>
        </p:nvSpPr>
        <p:spPr bwMode="auto">
          <a:xfrm>
            <a:off x="1412908" y="2744816"/>
            <a:ext cx="759830" cy="3655983"/>
          </a:xfrm>
          <a:prstGeom prst="rect">
            <a:avLst/>
          </a:prstGeom>
          <a:noFill/>
          <a:ln w="28575">
            <a:solidFill>
              <a:srgbClr val="0070C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8" name="Group 17">
            <a:extLst>
              <a:ext uri="{FF2B5EF4-FFF2-40B4-BE49-F238E27FC236}">
                <a16:creationId xmlns:a16="http://schemas.microsoft.com/office/drawing/2014/main" id="{19BB924A-C333-4B2F-8A16-34E8041E4935}"/>
              </a:ext>
            </a:extLst>
          </p:cNvPr>
          <p:cNvGrpSpPr/>
          <p:nvPr/>
        </p:nvGrpSpPr>
        <p:grpSpPr>
          <a:xfrm>
            <a:off x="1683572" y="2827695"/>
            <a:ext cx="214774" cy="590392"/>
            <a:chOff x="1683572" y="2827695"/>
            <a:chExt cx="214774" cy="590392"/>
          </a:xfrm>
        </p:grpSpPr>
        <p:sp>
          <p:nvSpPr>
            <p:cNvPr id="11" name="Oval 10">
              <a:extLst>
                <a:ext uri="{FF2B5EF4-FFF2-40B4-BE49-F238E27FC236}">
                  <a16:creationId xmlns:a16="http://schemas.microsoft.com/office/drawing/2014/main" id="{623ECD20-17A8-4642-89F6-1F78EE83AE35}"/>
                </a:ext>
              </a:extLst>
            </p:cNvPr>
            <p:cNvSpPr/>
            <p:nvPr/>
          </p:nvSpPr>
          <p:spPr bwMode="auto">
            <a:xfrm>
              <a:off x="1687633" y="2827695"/>
              <a:ext cx="206653" cy="206653"/>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13" name="Straight Connector 12">
              <a:extLst>
                <a:ext uri="{FF2B5EF4-FFF2-40B4-BE49-F238E27FC236}">
                  <a16:creationId xmlns:a16="http://schemas.microsoft.com/office/drawing/2014/main" id="{CADB6C4B-4DE5-4702-9B68-0FF04AB136E5}"/>
                </a:ext>
              </a:extLst>
            </p:cNvPr>
            <p:cNvCxnSpPr/>
            <p:nvPr/>
          </p:nvCxnSpPr>
          <p:spPr>
            <a:xfrm>
              <a:off x="1790959" y="3034348"/>
              <a:ext cx="0" cy="22474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FEF8D8D2-7C9F-4D56-B5F3-65724017A4BE}"/>
                </a:ext>
              </a:extLst>
            </p:cNvPr>
            <p:cNvGrpSpPr/>
            <p:nvPr/>
          </p:nvGrpSpPr>
          <p:grpSpPr>
            <a:xfrm>
              <a:off x="1683572" y="3259088"/>
              <a:ext cx="214774" cy="158999"/>
              <a:chOff x="1686511" y="3259088"/>
              <a:chExt cx="214774" cy="158999"/>
            </a:xfrm>
          </p:grpSpPr>
          <p:cxnSp>
            <p:nvCxnSpPr>
              <p:cNvPr id="350" name="Straight Connector 349">
                <a:extLst>
                  <a:ext uri="{FF2B5EF4-FFF2-40B4-BE49-F238E27FC236}">
                    <a16:creationId xmlns:a16="http://schemas.microsoft.com/office/drawing/2014/main" id="{7B04DD35-E12C-428A-A231-2677D3CCDF22}"/>
                  </a:ext>
                </a:extLst>
              </p:cNvPr>
              <p:cNvCxnSpPr>
                <a:cxnSpLocks/>
              </p:cNvCxnSpPr>
              <p:nvPr/>
            </p:nvCxnSpPr>
            <p:spPr>
              <a:xfrm flipH="1">
                <a:off x="1686511" y="3259088"/>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49F0EE64-B297-4B75-BD5B-D5FC495DB5BE}"/>
                  </a:ext>
                </a:extLst>
              </p:cNvPr>
              <p:cNvCxnSpPr>
                <a:cxnSpLocks/>
              </p:cNvCxnSpPr>
              <p:nvPr/>
            </p:nvCxnSpPr>
            <p:spPr>
              <a:xfrm>
                <a:off x="1794973" y="3263209"/>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EC8FBE58-6990-450C-AA7D-EAC4FCD85A6D}"/>
                </a:ext>
              </a:extLst>
            </p:cNvPr>
            <p:cNvGrpSpPr/>
            <p:nvPr/>
          </p:nvGrpSpPr>
          <p:grpSpPr>
            <a:xfrm>
              <a:off x="1683572" y="3063017"/>
              <a:ext cx="214774" cy="158999"/>
              <a:chOff x="1680633" y="3063017"/>
              <a:chExt cx="214774" cy="158999"/>
            </a:xfrm>
          </p:grpSpPr>
          <p:cxnSp>
            <p:nvCxnSpPr>
              <p:cNvPr id="352" name="Straight Connector 351">
                <a:extLst>
                  <a:ext uri="{FF2B5EF4-FFF2-40B4-BE49-F238E27FC236}">
                    <a16:creationId xmlns:a16="http://schemas.microsoft.com/office/drawing/2014/main" id="{9A429995-78FB-405E-88C7-2F5ADB1C5525}"/>
                  </a:ext>
                </a:extLst>
              </p:cNvPr>
              <p:cNvCxnSpPr>
                <a:cxnSpLocks/>
              </p:cNvCxnSpPr>
              <p:nvPr/>
            </p:nvCxnSpPr>
            <p:spPr>
              <a:xfrm flipH="1">
                <a:off x="1680633" y="3063017"/>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AADB5944-D655-4249-B852-BD24F847657C}"/>
                  </a:ext>
                </a:extLst>
              </p:cNvPr>
              <p:cNvCxnSpPr>
                <a:cxnSpLocks/>
              </p:cNvCxnSpPr>
              <p:nvPr/>
            </p:nvCxnSpPr>
            <p:spPr>
              <a:xfrm>
                <a:off x="1789095" y="3067138"/>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354" name="Group 353">
            <a:extLst>
              <a:ext uri="{FF2B5EF4-FFF2-40B4-BE49-F238E27FC236}">
                <a16:creationId xmlns:a16="http://schemas.microsoft.com/office/drawing/2014/main" id="{83617C6B-A01B-4875-90A9-216CCB7BEB1B}"/>
              </a:ext>
            </a:extLst>
          </p:cNvPr>
          <p:cNvGrpSpPr/>
          <p:nvPr/>
        </p:nvGrpSpPr>
        <p:grpSpPr>
          <a:xfrm>
            <a:off x="9273811" y="1719236"/>
            <a:ext cx="721037" cy="444217"/>
            <a:chOff x="3240661" y="1005909"/>
            <a:chExt cx="540854" cy="333210"/>
          </a:xfrm>
        </p:grpSpPr>
        <p:grpSp>
          <p:nvGrpSpPr>
            <p:cNvPr id="355" name="Group 354">
              <a:extLst>
                <a:ext uri="{FF2B5EF4-FFF2-40B4-BE49-F238E27FC236}">
                  <a16:creationId xmlns:a16="http://schemas.microsoft.com/office/drawing/2014/main" id="{0168627F-9265-4A93-917F-E2933F40669A}"/>
                </a:ext>
              </a:extLst>
            </p:cNvPr>
            <p:cNvGrpSpPr/>
            <p:nvPr/>
          </p:nvGrpSpPr>
          <p:grpSpPr>
            <a:xfrm>
              <a:off x="3240661" y="1005909"/>
              <a:ext cx="540854" cy="333210"/>
              <a:chOff x="1926169" y="1632181"/>
              <a:chExt cx="540854" cy="333210"/>
            </a:xfrm>
          </p:grpSpPr>
          <p:sp>
            <p:nvSpPr>
              <p:cNvPr id="357" name="Rectangle 356">
                <a:extLst>
                  <a:ext uri="{FF2B5EF4-FFF2-40B4-BE49-F238E27FC236}">
                    <a16:creationId xmlns:a16="http://schemas.microsoft.com/office/drawing/2014/main" id="{69E3180C-C866-4E53-8AFA-5FFFDAD7C46B}"/>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58" name="Rectangle 357">
                <a:extLst>
                  <a:ext uri="{FF2B5EF4-FFF2-40B4-BE49-F238E27FC236}">
                    <a16:creationId xmlns:a16="http://schemas.microsoft.com/office/drawing/2014/main" id="{AAC169E7-C0FB-4488-9A09-11D895A1A40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59" name="Group 358">
                <a:extLst>
                  <a:ext uri="{FF2B5EF4-FFF2-40B4-BE49-F238E27FC236}">
                    <a16:creationId xmlns:a16="http://schemas.microsoft.com/office/drawing/2014/main" id="{630D76D3-C4B9-45B3-8D87-06CDA5DBE321}"/>
                  </a:ext>
                </a:extLst>
              </p:cNvPr>
              <p:cNvGrpSpPr/>
              <p:nvPr/>
            </p:nvGrpSpPr>
            <p:grpSpPr>
              <a:xfrm>
                <a:off x="1989961" y="1665409"/>
                <a:ext cx="413499" cy="266755"/>
                <a:chOff x="1371600" y="2038342"/>
                <a:chExt cx="609600" cy="393263"/>
              </a:xfrm>
            </p:grpSpPr>
            <p:cxnSp>
              <p:nvCxnSpPr>
                <p:cNvPr id="363" name="Straight Connector 362">
                  <a:extLst>
                    <a:ext uri="{FF2B5EF4-FFF2-40B4-BE49-F238E27FC236}">
                      <a16:creationId xmlns:a16="http://schemas.microsoft.com/office/drawing/2014/main" id="{1673D683-690A-49DA-B1EA-1F9DBEF135E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64" name="Straight Connector 363">
                  <a:extLst>
                    <a:ext uri="{FF2B5EF4-FFF2-40B4-BE49-F238E27FC236}">
                      <a16:creationId xmlns:a16="http://schemas.microsoft.com/office/drawing/2014/main" id="{B6F2FA52-7EEA-479F-8137-4718E58A4B5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65" name="Straight Connector 364">
                  <a:extLst>
                    <a:ext uri="{FF2B5EF4-FFF2-40B4-BE49-F238E27FC236}">
                      <a16:creationId xmlns:a16="http://schemas.microsoft.com/office/drawing/2014/main" id="{13952EC9-13CF-45C0-91F9-3B4760F4A0E5}"/>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66" name="Straight Connector 365">
                  <a:extLst>
                    <a:ext uri="{FF2B5EF4-FFF2-40B4-BE49-F238E27FC236}">
                      <a16:creationId xmlns:a16="http://schemas.microsoft.com/office/drawing/2014/main" id="{9070AF1B-DD7F-455F-914D-03B1E839752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67" name="Straight Connector 366">
                  <a:extLst>
                    <a:ext uri="{FF2B5EF4-FFF2-40B4-BE49-F238E27FC236}">
                      <a16:creationId xmlns:a16="http://schemas.microsoft.com/office/drawing/2014/main" id="{138BD59F-BB4E-4412-BBD3-2233B4010E4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68" name="Straight Connector 367">
                  <a:extLst>
                    <a:ext uri="{FF2B5EF4-FFF2-40B4-BE49-F238E27FC236}">
                      <a16:creationId xmlns:a16="http://schemas.microsoft.com/office/drawing/2014/main" id="{FC2AF861-9D46-4383-B52B-E1D474F05607}"/>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69" name="Straight Connector 368">
                  <a:extLst>
                    <a:ext uri="{FF2B5EF4-FFF2-40B4-BE49-F238E27FC236}">
                      <a16:creationId xmlns:a16="http://schemas.microsoft.com/office/drawing/2014/main" id="{8CFEDAA5-82E9-4D32-B335-B1669FBB627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70" name="Straight Connector 369">
                  <a:extLst>
                    <a:ext uri="{FF2B5EF4-FFF2-40B4-BE49-F238E27FC236}">
                      <a16:creationId xmlns:a16="http://schemas.microsoft.com/office/drawing/2014/main" id="{5EFEB12D-3D48-4CB6-A229-362DAB80EAA0}"/>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71" name="Straight Connector 370">
                  <a:extLst>
                    <a:ext uri="{FF2B5EF4-FFF2-40B4-BE49-F238E27FC236}">
                      <a16:creationId xmlns:a16="http://schemas.microsoft.com/office/drawing/2014/main" id="{A9CACD5E-864C-4904-B5F7-57B3212EB90E}"/>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60" name="Rectangle 359">
                <a:extLst>
                  <a:ext uri="{FF2B5EF4-FFF2-40B4-BE49-F238E27FC236}">
                    <a16:creationId xmlns:a16="http://schemas.microsoft.com/office/drawing/2014/main" id="{FC4FB659-DC3F-44DD-8F11-5F216883AFB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1" name="Rectangle 360">
                <a:extLst>
                  <a:ext uri="{FF2B5EF4-FFF2-40B4-BE49-F238E27FC236}">
                    <a16:creationId xmlns:a16="http://schemas.microsoft.com/office/drawing/2014/main" id="{BA8701A4-658A-4A6F-979A-FEF1C783FFD0}"/>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2" name="Rectangle 361">
                <a:extLst>
                  <a:ext uri="{FF2B5EF4-FFF2-40B4-BE49-F238E27FC236}">
                    <a16:creationId xmlns:a16="http://schemas.microsoft.com/office/drawing/2014/main" id="{60576BB4-BB53-406A-9FF4-6F8B72253B6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56" name="Rectangle 355">
              <a:extLst>
                <a:ext uri="{FF2B5EF4-FFF2-40B4-BE49-F238E27FC236}">
                  <a16:creationId xmlns:a16="http://schemas.microsoft.com/office/drawing/2014/main" id="{D37CD817-2CE0-4EB4-9825-BF976BB4F6EC}"/>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queue-</a:t>
              </a:r>
              <a:br>
                <a:rPr lang="en-US" sz="700" kern="0" dirty="0">
                  <a:solidFill>
                    <a:sysClr val="windowText" lastClr="000000"/>
                  </a:solidFill>
                  <a:latin typeface="Calibri"/>
                </a:rPr>
              </a:br>
              <a:r>
                <a:rPr lang="en-US" sz="700" kern="0" dirty="0">
                  <a:solidFill>
                    <a:sysClr val="windowText" lastClr="000000"/>
                  </a:solidFill>
                  <a:latin typeface="Calibri"/>
                </a:rPr>
                <a:t>worker</a:t>
              </a:r>
              <a:endParaRPr lang="en-US" sz="400" kern="0" dirty="0">
                <a:solidFill>
                  <a:sysClr val="windowText" lastClr="000000"/>
                </a:solidFill>
                <a:latin typeface="Calibri"/>
              </a:endParaRPr>
            </a:p>
          </p:txBody>
        </p:sp>
      </p:grpSp>
      <p:grpSp>
        <p:nvGrpSpPr>
          <p:cNvPr id="372" name="Group 371">
            <a:extLst>
              <a:ext uri="{FF2B5EF4-FFF2-40B4-BE49-F238E27FC236}">
                <a16:creationId xmlns:a16="http://schemas.microsoft.com/office/drawing/2014/main" id="{F8298E47-1BC3-4169-BB87-6BBEC4ED9DE3}"/>
              </a:ext>
            </a:extLst>
          </p:cNvPr>
          <p:cNvGrpSpPr/>
          <p:nvPr/>
        </p:nvGrpSpPr>
        <p:grpSpPr>
          <a:xfrm>
            <a:off x="8552696" y="1314639"/>
            <a:ext cx="721037" cy="444217"/>
            <a:chOff x="3240661" y="1005909"/>
            <a:chExt cx="540854" cy="333210"/>
          </a:xfrm>
        </p:grpSpPr>
        <p:grpSp>
          <p:nvGrpSpPr>
            <p:cNvPr id="373" name="Group 372">
              <a:extLst>
                <a:ext uri="{FF2B5EF4-FFF2-40B4-BE49-F238E27FC236}">
                  <a16:creationId xmlns:a16="http://schemas.microsoft.com/office/drawing/2014/main" id="{5D8C81FB-4C25-4BA0-8F88-EADAB7AA251A}"/>
                </a:ext>
              </a:extLst>
            </p:cNvPr>
            <p:cNvGrpSpPr/>
            <p:nvPr/>
          </p:nvGrpSpPr>
          <p:grpSpPr>
            <a:xfrm>
              <a:off x="3240661" y="1005909"/>
              <a:ext cx="540854" cy="333210"/>
              <a:chOff x="1926169" y="1632181"/>
              <a:chExt cx="540854" cy="333210"/>
            </a:xfrm>
          </p:grpSpPr>
          <p:sp>
            <p:nvSpPr>
              <p:cNvPr id="375" name="Rectangle 374">
                <a:extLst>
                  <a:ext uri="{FF2B5EF4-FFF2-40B4-BE49-F238E27FC236}">
                    <a16:creationId xmlns:a16="http://schemas.microsoft.com/office/drawing/2014/main" id="{C76F672A-BC66-4E44-AAC7-1AB7D0A10A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76" name="Rectangle 375">
                <a:extLst>
                  <a:ext uri="{FF2B5EF4-FFF2-40B4-BE49-F238E27FC236}">
                    <a16:creationId xmlns:a16="http://schemas.microsoft.com/office/drawing/2014/main" id="{BA590CA6-420C-4E8C-9AB7-886487FB2FA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77" name="Group 376">
                <a:extLst>
                  <a:ext uri="{FF2B5EF4-FFF2-40B4-BE49-F238E27FC236}">
                    <a16:creationId xmlns:a16="http://schemas.microsoft.com/office/drawing/2014/main" id="{BC076B33-3253-42B6-A9CE-B0AA191D968F}"/>
                  </a:ext>
                </a:extLst>
              </p:cNvPr>
              <p:cNvGrpSpPr/>
              <p:nvPr/>
            </p:nvGrpSpPr>
            <p:grpSpPr>
              <a:xfrm>
                <a:off x="1989961" y="1665409"/>
                <a:ext cx="413499" cy="266755"/>
                <a:chOff x="1371600" y="2038342"/>
                <a:chExt cx="609600" cy="393263"/>
              </a:xfrm>
            </p:grpSpPr>
            <p:cxnSp>
              <p:nvCxnSpPr>
                <p:cNvPr id="381" name="Straight Connector 380">
                  <a:extLst>
                    <a:ext uri="{FF2B5EF4-FFF2-40B4-BE49-F238E27FC236}">
                      <a16:creationId xmlns:a16="http://schemas.microsoft.com/office/drawing/2014/main" id="{184B4B4F-E182-4EEE-A744-AAE0CD30C03C}"/>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82" name="Straight Connector 381">
                  <a:extLst>
                    <a:ext uri="{FF2B5EF4-FFF2-40B4-BE49-F238E27FC236}">
                      <a16:creationId xmlns:a16="http://schemas.microsoft.com/office/drawing/2014/main" id="{043E6DD0-20CC-409D-BF93-A6BF176A8FEC}"/>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83" name="Straight Connector 382">
                  <a:extLst>
                    <a:ext uri="{FF2B5EF4-FFF2-40B4-BE49-F238E27FC236}">
                      <a16:creationId xmlns:a16="http://schemas.microsoft.com/office/drawing/2014/main" id="{13C4E283-D79A-44D0-8430-2B1CC721A10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84" name="Straight Connector 383">
                  <a:extLst>
                    <a:ext uri="{FF2B5EF4-FFF2-40B4-BE49-F238E27FC236}">
                      <a16:creationId xmlns:a16="http://schemas.microsoft.com/office/drawing/2014/main" id="{E4BB6735-7692-4981-A84A-A4CBC8A06EB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85" name="Straight Connector 384">
                  <a:extLst>
                    <a:ext uri="{FF2B5EF4-FFF2-40B4-BE49-F238E27FC236}">
                      <a16:creationId xmlns:a16="http://schemas.microsoft.com/office/drawing/2014/main" id="{73D0332F-75A4-4249-B3EB-1253744296D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86" name="Straight Connector 385">
                  <a:extLst>
                    <a:ext uri="{FF2B5EF4-FFF2-40B4-BE49-F238E27FC236}">
                      <a16:creationId xmlns:a16="http://schemas.microsoft.com/office/drawing/2014/main" id="{F46FAA64-A27C-4CC8-BF97-66290BB39072}"/>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87" name="Straight Connector 386">
                  <a:extLst>
                    <a:ext uri="{FF2B5EF4-FFF2-40B4-BE49-F238E27FC236}">
                      <a16:creationId xmlns:a16="http://schemas.microsoft.com/office/drawing/2014/main" id="{0E32FD2D-5CFC-4ECE-9F97-6777144F708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88" name="Straight Connector 387">
                  <a:extLst>
                    <a:ext uri="{FF2B5EF4-FFF2-40B4-BE49-F238E27FC236}">
                      <a16:creationId xmlns:a16="http://schemas.microsoft.com/office/drawing/2014/main" id="{A9650C30-F92B-4C4A-BCEB-E859CAC275E5}"/>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89" name="Straight Connector 388">
                  <a:extLst>
                    <a:ext uri="{FF2B5EF4-FFF2-40B4-BE49-F238E27FC236}">
                      <a16:creationId xmlns:a16="http://schemas.microsoft.com/office/drawing/2014/main" id="{E677A41B-F9BC-4889-AE66-8EB3AA8919D8}"/>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78" name="Rectangle 377">
                <a:extLst>
                  <a:ext uri="{FF2B5EF4-FFF2-40B4-BE49-F238E27FC236}">
                    <a16:creationId xmlns:a16="http://schemas.microsoft.com/office/drawing/2014/main" id="{ECEF2603-02EA-4432-A9F3-75678A3B869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79" name="Rectangle 378">
                <a:extLst>
                  <a:ext uri="{FF2B5EF4-FFF2-40B4-BE49-F238E27FC236}">
                    <a16:creationId xmlns:a16="http://schemas.microsoft.com/office/drawing/2014/main" id="{5856027F-E66D-4EFF-851D-935C6B7E3EF9}"/>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80" name="Rectangle 379">
                <a:extLst>
                  <a:ext uri="{FF2B5EF4-FFF2-40B4-BE49-F238E27FC236}">
                    <a16:creationId xmlns:a16="http://schemas.microsoft.com/office/drawing/2014/main" id="{7DCFC1FE-6BBD-42B9-9A20-356FF1A2C89E}"/>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74" name="Rectangle 373">
              <a:extLst>
                <a:ext uri="{FF2B5EF4-FFF2-40B4-BE49-F238E27FC236}">
                  <a16:creationId xmlns:a16="http://schemas.microsoft.com/office/drawing/2014/main" id="{4BE9825F-50F1-4729-8694-C3CA92A9F97A}"/>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390" name="Group 389">
            <a:extLst>
              <a:ext uri="{FF2B5EF4-FFF2-40B4-BE49-F238E27FC236}">
                <a16:creationId xmlns:a16="http://schemas.microsoft.com/office/drawing/2014/main" id="{1F219907-2E52-4174-BD5A-38EDD51DF6E7}"/>
              </a:ext>
            </a:extLst>
          </p:cNvPr>
          <p:cNvGrpSpPr/>
          <p:nvPr/>
        </p:nvGrpSpPr>
        <p:grpSpPr>
          <a:xfrm>
            <a:off x="8552696" y="1719236"/>
            <a:ext cx="721037" cy="444217"/>
            <a:chOff x="3240661" y="1005909"/>
            <a:chExt cx="540854" cy="333210"/>
          </a:xfrm>
        </p:grpSpPr>
        <p:grpSp>
          <p:nvGrpSpPr>
            <p:cNvPr id="391" name="Group 390">
              <a:extLst>
                <a:ext uri="{FF2B5EF4-FFF2-40B4-BE49-F238E27FC236}">
                  <a16:creationId xmlns:a16="http://schemas.microsoft.com/office/drawing/2014/main" id="{14C40D98-28F8-4D75-ACB3-47A6D25E45C5}"/>
                </a:ext>
              </a:extLst>
            </p:cNvPr>
            <p:cNvGrpSpPr/>
            <p:nvPr/>
          </p:nvGrpSpPr>
          <p:grpSpPr>
            <a:xfrm>
              <a:off x="3240661" y="1005909"/>
              <a:ext cx="540854" cy="333210"/>
              <a:chOff x="1926169" y="1632181"/>
              <a:chExt cx="540854" cy="333210"/>
            </a:xfrm>
          </p:grpSpPr>
          <p:sp>
            <p:nvSpPr>
              <p:cNvPr id="393" name="Rectangle 392">
                <a:extLst>
                  <a:ext uri="{FF2B5EF4-FFF2-40B4-BE49-F238E27FC236}">
                    <a16:creationId xmlns:a16="http://schemas.microsoft.com/office/drawing/2014/main" id="{C60BE422-B49A-4212-B1D2-B46B97701C35}"/>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4" name="Rectangle 393">
                <a:extLst>
                  <a:ext uri="{FF2B5EF4-FFF2-40B4-BE49-F238E27FC236}">
                    <a16:creationId xmlns:a16="http://schemas.microsoft.com/office/drawing/2014/main" id="{C2827E07-EBE9-4CC6-A5BD-03D533E6AA3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95" name="Group 394">
                <a:extLst>
                  <a:ext uri="{FF2B5EF4-FFF2-40B4-BE49-F238E27FC236}">
                    <a16:creationId xmlns:a16="http://schemas.microsoft.com/office/drawing/2014/main" id="{80B4864F-3C57-4FB7-9F13-DE2F7AF02BE4}"/>
                  </a:ext>
                </a:extLst>
              </p:cNvPr>
              <p:cNvGrpSpPr/>
              <p:nvPr/>
            </p:nvGrpSpPr>
            <p:grpSpPr>
              <a:xfrm>
                <a:off x="1989961" y="1665409"/>
                <a:ext cx="413499" cy="266755"/>
                <a:chOff x="1371600" y="2038342"/>
                <a:chExt cx="609600" cy="393263"/>
              </a:xfrm>
            </p:grpSpPr>
            <p:cxnSp>
              <p:nvCxnSpPr>
                <p:cNvPr id="399" name="Straight Connector 398">
                  <a:extLst>
                    <a:ext uri="{FF2B5EF4-FFF2-40B4-BE49-F238E27FC236}">
                      <a16:creationId xmlns:a16="http://schemas.microsoft.com/office/drawing/2014/main" id="{5AF255D4-DAE4-48C5-A1EE-E46283FAB889}"/>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00" name="Straight Connector 399">
                  <a:extLst>
                    <a:ext uri="{FF2B5EF4-FFF2-40B4-BE49-F238E27FC236}">
                      <a16:creationId xmlns:a16="http://schemas.microsoft.com/office/drawing/2014/main" id="{4C50258F-75C5-4E89-8354-CE8820B229C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01" name="Straight Connector 400">
                  <a:extLst>
                    <a:ext uri="{FF2B5EF4-FFF2-40B4-BE49-F238E27FC236}">
                      <a16:creationId xmlns:a16="http://schemas.microsoft.com/office/drawing/2014/main" id="{FE9FD348-A006-4FE3-8EDC-05A1264EA35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02" name="Straight Connector 401">
                  <a:extLst>
                    <a:ext uri="{FF2B5EF4-FFF2-40B4-BE49-F238E27FC236}">
                      <a16:creationId xmlns:a16="http://schemas.microsoft.com/office/drawing/2014/main" id="{92D645B7-0A3E-4C89-995F-4355131F5D4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03" name="Straight Connector 402">
                  <a:extLst>
                    <a:ext uri="{FF2B5EF4-FFF2-40B4-BE49-F238E27FC236}">
                      <a16:creationId xmlns:a16="http://schemas.microsoft.com/office/drawing/2014/main" id="{5449C796-63E1-4D23-9537-9DDBC89F47B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04" name="Straight Connector 403">
                  <a:extLst>
                    <a:ext uri="{FF2B5EF4-FFF2-40B4-BE49-F238E27FC236}">
                      <a16:creationId xmlns:a16="http://schemas.microsoft.com/office/drawing/2014/main" id="{601807B4-4B10-4983-B670-CE9D16D16A7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05" name="Straight Connector 404">
                  <a:extLst>
                    <a:ext uri="{FF2B5EF4-FFF2-40B4-BE49-F238E27FC236}">
                      <a16:creationId xmlns:a16="http://schemas.microsoft.com/office/drawing/2014/main" id="{846CB17E-09A0-48FF-B856-ED50037D001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06" name="Straight Connector 405">
                  <a:extLst>
                    <a:ext uri="{FF2B5EF4-FFF2-40B4-BE49-F238E27FC236}">
                      <a16:creationId xmlns:a16="http://schemas.microsoft.com/office/drawing/2014/main" id="{1ECB163D-018B-4FBC-B247-E78843AC7B2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07" name="Straight Connector 406">
                  <a:extLst>
                    <a:ext uri="{FF2B5EF4-FFF2-40B4-BE49-F238E27FC236}">
                      <a16:creationId xmlns:a16="http://schemas.microsoft.com/office/drawing/2014/main" id="{466F0147-95D7-48B0-83F8-261DBB4558BC}"/>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96" name="Rectangle 395">
                <a:extLst>
                  <a:ext uri="{FF2B5EF4-FFF2-40B4-BE49-F238E27FC236}">
                    <a16:creationId xmlns:a16="http://schemas.microsoft.com/office/drawing/2014/main" id="{CA490246-AE80-499F-A97D-279185150D5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7" name="Rectangle 396">
                <a:extLst>
                  <a:ext uri="{FF2B5EF4-FFF2-40B4-BE49-F238E27FC236}">
                    <a16:creationId xmlns:a16="http://schemas.microsoft.com/office/drawing/2014/main" id="{F29A648C-C410-495A-B9D8-46EF0388B5B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8" name="Rectangle 397">
                <a:extLst>
                  <a:ext uri="{FF2B5EF4-FFF2-40B4-BE49-F238E27FC236}">
                    <a16:creationId xmlns:a16="http://schemas.microsoft.com/office/drawing/2014/main" id="{6B04DBCE-DE6E-481C-821C-2EE92D5262E7}"/>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92" name="Rectangle 391">
              <a:extLst>
                <a:ext uri="{FF2B5EF4-FFF2-40B4-BE49-F238E27FC236}">
                  <a16:creationId xmlns:a16="http://schemas.microsoft.com/office/drawing/2014/main" id="{B91EBEFE-5DB7-4C0C-BBE9-4A482F32DA44}"/>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408" name="Group 407">
            <a:extLst>
              <a:ext uri="{FF2B5EF4-FFF2-40B4-BE49-F238E27FC236}">
                <a16:creationId xmlns:a16="http://schemas.microsoft.com/office/drawing/2014/main" id="{825DC765-79BC-4D8E-AB61-C5EE6F66EE18}"/>
              </a:ext>
            </a:extLst>
          </p:cNvPr>
          <p:cNvGrpSpPr/>
          <p:nvPr/>
        </p:nvGrpSpPr>
        <p:grpSpPr>
          <a:xfrm>
            <a:off x="9273811" y="1314639"/>
            <a:ext cx="721037" cy="444217"/>
            <a:chOff x="3240661" y="1005909"/>
            <a:chExt cx="540854" cy="333210"/>
          </a:xfrm>
        </p:grpSpPr>
        <p:grpSp>
          <p:nvGrpSpPr>
            <p:cNvPr id="409" name="Group 408">
              <a:extLst>
                <a:ext uri="{FF2B5EF4-FFF2-40B4-BE49-F238E27FC236}">
                  <a16:creationId xmlns:a16="http://schemas.microsoft.com/office/drawing/2014/main" id="{F53D054F-C8CD-4745-8410-4066DFF0C7EE}"/>
                </a:ext>
              </a:extLst>
            </p:cNvPr>
            <p:cNvGrpSpPr/>
            <p:nvPr/>
          </p:nvGrpSpPr>
          <p:grpSpPr>
            <a:xfrm>
              <a:off x="3240661" y="1005909"/>
              <a:ext cx="540854" cy="333210"/>
              <a:chOff x="1926169" y="1632181"/>
              <a:chExt cx="540854" cy="333210"/>
            </a:xfrm>
          </p:grpSpPr>
          <p:sp>
            <p:nvSpPr>
              <p:cNvPr id="411" name="Rectangle 410">
                <a:extLst>
                  <a:ext uri="{FF2B5EF4-FFF2-40B4-BE49-F238E27FC236}">
                    <a16:creationId xmlns:a16="http://schemas.microsoft.com/office/drawing/2014/main" id="{7D71061A-360A-4241-8BEC-CF30E8A31C6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2" name="Rectangle 411">
                <a:extLst>
                  <a:ext uri="{FF2B5EF4-FFF2-40B4-BE49-F238E27FC236}">
                    <a16:creationId xmlns:a16="http://schemas.microsoft.com/office/drawing/2014/main" id="{62FD6FC3-5F39-4B66-B225-7D98DA0B3EB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13" name="Group 412">
                <a:extLst>
                  <a:ext uri="{FF2B5EF4-FFF2-40B4-BE49-F238E27FC236}">
                    <a16:creationId xmlns:a16="http://schemas.microsoft.com/office/drawing/2014/main" id="{499AE44E-5169-4335-92D3-80C7C06BD29E}"/>
                  </a:ext>
                </a:extLst>
              </p:cNvPr>
              <p:cNvGrpSpPr/>
              <p:nvPr/>
            </p:nvGrpSpPr>
            <p:grpSpPr>
              <a:xfrm>
                <a:off x="1989961" y="1665409"/>
                <a:ext cx="413499" cy="266755"/>
                <a:chOff x="1371600" y="2038342"/>
                <a:chExt cx="609600" cy="393263"/>
              </a:xfrm>
            </p:grpSpPr>
            <p:cxnSp>
              <p:nvCxnSpPr>
                <p:cNvPr id="417" name="Straight Connector 416">
                  <a:extLst>
                    <a:ext uri="{FF2B5EF4-FFF2-40B4-BE49-F238E27FC236}">
                      <a16:creationId xmlns:a16="http://schemas.microsoft.com/office/drawing/2014/main" id="{D0482DC2-854D-41A9-80A2-40BDB7B3D9F8}"/>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18" name="Straight Connector 417">
                  <a:extLst>
                    <a:ext uri="{FF2B5EF4-FFF2-40B4-BE49-F238E27FC236}">
                      <a16:creationId xmlns:a16="http://schemas.microsoft.com/office/drawing/2014/main" id="{905C97DC-CDA1-4B2E-ABF3-E06200460A4F}"/>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19" name="Straight Connector 418">
                  <a:extLst>
                    <a:ext uri="{FF2B5EF4-FFF2-40B4-BE49-F238E27FC236}">
                      <a16:creationId xmlns:a16="http://schemas.microsoft.com/office/drawing/2014/main" id="{85F52F0A-E007-4546-8127-152AD409C15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20" name="Straight Connector 419">
                  <a:extLst>
                    <a:ext uri="{FF2B5EF4-FFF2-40B4-BE49-F238E27FC236}">
                      <a16:creationId xmlns:a16="http://schemas.microsoft.com/office/drawing/2014/main" id="{C7CB7947-8E01-4CA3-9AB5-0BCF4130B00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21" name="Straight Connector 420">
                  <a:extLst>
                    <a:ext uri="{FF2B5EF4-FFF2-40B4-BE49-F238E27FC236}">
                      <a16:creationId xmlns:a16="http://schemas.microsoft.com/office/drawing/2014/main" id="{9EA4E142-8463-4DB1-99F3-04FA13F4F2A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22" name="Straight Connector 421">
                  <a:extLst>
                    <a:ext uri="{FF2B5EF4-FFF2-40B4-BE49-F238E27FC236}">
                      <a16:creationId xmlns:a16="http://schemas.microsoft.com/office/drawing/2014/main" id="{C6F851EC-3C1E-4D43-A8A2-54D0BF89BA94}"/>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23" name="Straight Connector 422">
                  <a:extLst>
                    <a:ext uri="{FF2B5EF4-FFF2-40B4-BE49-F238E27FC236}">
                      <a16:creationId xmlns:a16="http://schemas.microsoft.com/office/drawing/2014/main" id="{DB66F527-31D9-4374-9099-958D71FC267A}"/>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24" name="Straight Connector 423">
                  <a:extLst>
                    <a:ext uri="{FF2B5EF4-FFF2-40B4-BE49-F238E27FC236}">
                      <a16:creationId xmlns:a16="http://schemas.microsoft.com/office/drawing/2014/main" id="{B1F95A1A-AE25-45CC-9432-50B0E2545FD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25" name="Straight Connector 424">
                  <a:extLst>
                    <a:ext uri="{FF2B5EF4-FFF2-40B4-BE49-F238E27FC236}">
                      <a16:creationId xmlns:a16="http://schemas.microsoft.com/office/drawing/2014/main" id="{665C3008-18BF-4832-A0BE-4F4E6707297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14" name="Rectangle 413">
                <a:extLst>
                  <a:ext uri="{FF2B5EF4-FFF2-40B4-BE49-F238E27FC236}">
                    <a16:creationId xmlns:a16="http://schemas.microsoft.com/office/drawing/2014/main" id="{8BA6065B-2BDC-4341-AD25-66FB5D3BD757}"/>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5" name="Rectangle 414">
                <a:extLst>
                  <a:ext uri="{FF2B5EF4-FFF2-40B4-BE49-F238E27FC236}">
                    <a16:creationId xmlns:a16="http://schemas.microsoft.com/office/drawing/2014/main" id="{C9CEB464-3D5D-4294-BD24-3A2CF67E790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6" name="Rectangle 415">
                <a:extLst>
                  <a:ext uri="{FF2B5EF4-FFF2-40B4-BE49-F238E27FC236}">
                    <a16:creationId xmlns:a16="http://schemas.microsoft.com/office/drawing/2014/main" id="{BAB419F8-BDA4-449C-8C6B-7DD518127A84}"/>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10" name="Rectangle 409">
              <a:extLst>
                <a:ext uri="{FF2B5EF4-FFF2-40B4-BE49-F238E27FC236}">
                  <a16:creationId xmlns:a16="http://schemas.microsoft.com/office/drawing/2014/main" id="{367D4DBF-CD61-48AA-BCC8-990498CD13F5}"/>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grpSp>
        <p:nvGrpSpPr>
          <p:cNvPr id="426" name="Group 425">
            <a:extLst>
              <a:ext uri="{FF2B5EF4-FFF2-40B4-BE49-F238E27FC236}">
                <a16:creationId xmlns:a16="http://schemas.microsoft.com/office/drawing/2014/main" id="{B18CBDAC-FCA0-4A90-91D3-F5ADCD8984B4}"/>
              </a:ext>
            </a:extLst>
          </p:cNvPr>
          <p:cNvGrpSpPr/>
          <p:nvPr/>
        </p:nvGrpSpPr>
        <p:grpSpPr>
          <a:xfrm>
            <a:off x="9273811" y="2124382"/>
            <a:ext cx="721037" cy="444217"/>
            <a:chOff x="3240661" y="1005909"/>
            <a:chExt cx="540854" cy="333210"/>
          </a:xfrm>
        </p:grpSpPr>
        <p:grpSp>
          <p:nvGrpSpPr>
            <p:cNvPr id="427" name="Group 426">
              <a:extLst>
                <a:ext uri="{FF2B5EF4-FFF2-40B4-BE49-F238E27FC236}">
                  <a16:creationId xmlns:a16="http://schemas.microsoft.com/office/drawing/2014/main" id="{6A772880-0F92-428C-AF63-76255E3B10C8}"/>
                </a:ext>
              </a:extLst>
            </p:cNvPr>
            <p:cNvGrpSpPr/>
            <p:nvPr/>
          </p:nvGrpSpPr>
          <p:grpSpPr>
            <a:xfrm>
              <a:off x="3240661" y="1005909"/>
              <a:ext cx="540854" cy="333210"/>
              <a:chOff x="1926169" y="1632181"/>
              <a:chExt cx="540854" cy="333210"/>
            </a:xfrm>
          </p:grpSpPr>
          <p:sp>
            <p:nvSpPr>
              <p:cNvPr id="429" name="Rectangle 428">
                <a:extLst>
                  <a:ext uri="{FF2B5EF4-FFF2-40B4-BE49-F238E27FC236}">
                    <a16:creationId xmlns:a16="http://schemas.microsoft.com/office/drawing/2014/main" id="{D98077D5-2FC2-488C-8ABD-EEF30966234F}"/>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0" name="Rectangle 429">
                <a:extLst>
                  <a:ext uri="{FF2B5EF4-FFF2-40B4-BE49-F238E27FC236}">
                    <a16:creationId xmlns:a16="http://schemas.microsoft.com/office/drawing/2014/main" id="{85C3CC6B-931C-402A-85D7-076AE86B5E8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31" name="Group 430">
                <a:extLst>
                  <a:ext uri="{FF2B5EF4-FFF2-40B4-BE49-F238E27FC236}">
                    <a16:creationId xmlns:a16="http://schemas.microsoft.com/office/drawing/2014/main" id="{F8A6F4D8-0A49-4E4F-85A2-9CAD7471AF00}"/>
                  </a:ext>
                </a:extLst>
              </p:cNvPr>
              <p:cNvGrpSpPr/>
              <p:nvPr/>
            </p:nvGrpSpPr>
            <p:grpSpPr>
              <a:xfrm>
                <a:off x="1989961" y="1665409"/>
                <a:ext cx="413499" cy="266755"/>
                <a:chOff x="1371600" y="2038342"/>
                <a:chExt cx="609600" cy="393263"/>
              </a:xfrm>
            </p:grpSpPr>
            <p:cxnSp>
              <p:nvCxnSpPr>
                <p:cNvPr id="435" name="Straight Connector 434">
                  <a:extLst>
                    <a:ext uri="{FF2B5EF4-FFF2-40B4-BE49-F238E27FC236}">
                      <a16:creationId xmlns:a16="http://schemas.microsoft.com/office/drawing/2014/main" id="{72B5EB6D-7A7B-41B5-814A-419D17CD8D4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36" name="Straight Connector 435">
                  <a:extLst>
                    <a:ext uri="{FF2B5EF4-FFF2-40B4-BE49-F238E27FC236}">
                      <a16:creationId xmlns:a16="http://schemas.microsoft.com/office/drawing/2014/main" id="{B9A0A5B7-6D1D-447B-A9C1-49C7AE0071CE}"/>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37" name="Straight Connector 436">
                  <a:extLst>
                    <a:ext uri="{FF2B5EF4-FFF2-40B4-BE49-F238E27FC236}">
                      <a16:creationId xmlns:a16="http://schemas.microsoft.com/office/drawing/2014/main" id="{63876BAC-A987-40E9-8A96-36EC896FB2D1}"/>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38" name="Straight Connector 437">
                  <a:extLst>
                    <a:ext uri="{FF2B5EF4-FFF2-40B4-BE49-F238E27FC236}">
                      <a16:creationId xmlns:a16="http://schemas.microsoft.com/office/drawing/2014/main" id="{D05C9650-CA4D-4B6D-8731-2B37A7C6373A}"/>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39" name="Straight Connector 438">
                  <a:extLst>
                    <a:ext uri="{FF2B5EF4-FFF2-40B4-BE49-F238E27FC236}">
                      <a16:creationId xmlns:a16="http://schemas.microsoft.com/office/drawing/2014/main" id="{73CB96E5-1D9E-41DC-ABF2-9B55993885AD}"/>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40" name="Straight Connector 439">
                  <a:extLst>
                    <a:ext uri="{FF2B5EF4-FFF2-40B4-BE49-F238E27FC236}">
                      <a16:creationId xmlns:a16="http://schemas.microsoft.com/office/drawing/2014/main" id="{50CAADCB-8793-4D45-A056-BA873F4E6F3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41" name="Straight Connector 440">
                  <a:extLst>
                    <a:ext uri="{FF2B5EF4-FFF2-40B4-BE49-F238E27FC236}">
                      <a16:creationId xmlns:a16="http://schemas.microsoft.com/office/drawing/2014/main" id="{994DD27E-58E4-458A-8D16-7F56D8B6D793}"/>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42" name="Straight Connector 441">
                  <a:extLst>
                    <a:ext uri="{FF2B5EF4-FFF2-40B4-BE49-F238E27FC236}">
                      <a16:creationId xmlns:a16="http://schemas.microsoft.com/office/drawing/2014/main" id="{F86E79EE-F4E5-4836-A0E9-788DF69AB9B5}"/>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43" name="Straight Connector 442">
                  <a:extLst>
                    <a:ext uri="{FF2B5EF4-FFF2-40B4-BE49-F238E27FC236}">
                      <a16:creationId xmlns:a16="http://schemas.microsoft.com/office/drawing/2014/main" id="{A26F0056-69CA-4BB8-AE31-288DDF8A19DB}"/>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32" name="Rectangle 431">
                <a:extLst>
                  <a:ext uri="{FF2B5EF4-FFF2-40B4-BE49-F238E27FC236}">
                    <a16:creationId xmlns:a16="http://schemas.microsoft.com/office/drawing/2014/main" id="{FD645848-F8D2-4BD4-8F09-908A317F538B}"/>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3" name="Rectangle 432">
                <a:extLst>
                  <a:ext uri="{FF2B5EF4-FFF2-40B4-BE49-F238E27FC236}">
                    <a16:creationId xmlns:a16="http://schemas.microsoft.com/office/drawing/2014/main" id="{85DEAF75-94C7-4866-AA56-8768512030E4}"/>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4" name="Rectangle 433">
                <a:extLst>
                  <a:ext uri="{FF2B5EF4-FFF2-40B4-BE49-F238E27FC236}">
                    <a16:creationId xmlns:a16="http://schemas.microsoft.com/office/drawing/2014/main" id="{86281EE3-3007-45A6-A782-6B301B3A51EF}"/>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28" name="Rectangle 427">
              <a:extLst>
                <a:ext uri="{FF2B5EF4-FFF2-40B4-BE49-F238E27FC236}">
                  <a16:creationId xmlns:a16="http://schemas.microsoft.com/office/drawing/2014/main" id="{3114A9B9-1DFC-44C3-AD0E-901F96523BB4}"/>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queue-</a:t>
              </a:r>
              <a:br>
                <a:rPr lang="en-US" sz="600" kern="0" dirty="0">
                  <a:solidFill>
                    <a:sysClr val="windowText" lastClr="000000"/>
                  </a:solidFill>
                  <a:latin typeface="Calibri"/>
                </a:rPr>
              </a:br>
              <a:r>
                <a:rPr lang="en-US" sz="600" kern="0" dirty="0">
                  <a:solidFill>
                    <a:sysClr val="windowText" lastClr="000000"/>
                  </a:solidFill>
                  <a:latin typeface="Calibri"/>
                </a:rPr>
                <a:t>worker</a:t>
              </a:r>
              <a:endParaRPr lang="en-US" sz="300" kern="0" dirty="0">
                <a:solidFill>
                  <a:sysClr val="windowText" lastClr="000000"/>
                </a:solidFill>
                <a:latin typeface="Calibri"/>
              </a:endParaRPr>
            </a:p>
          </p:txBody>
        </p:sp>
      </p:grpSp>
      <p:grpSp>
        <p:nvGrpSpPr>
          <p:cNvPr id="444" name="Group 443">
            <a:extLst>
              <a:ext uri="{FF2B5EF4-FFF2-40B4-BE49-F238E27FC236}">
                <a16:creationId xmlns:a16="http://schemas.microsoft.com/office/drawing/2014/main" id="{7D8E2ECD-6FD0-400D-AF4F-BC68E8CC2C28}"/>
              </a:ext>
            </a:extLst>
          </p:cNvPr>
          <p:cNvGrpSpPr/>
          <p:nvPr/>
        </p:nvGrpSpPr>
        <p:grpSpPr>
          <a:xfrm>
            <a:off x="8552696" y="2124382"/>
            <a:ext cx="721037" cy="444217"/>
            <a:chOff x="3240661" y="1005909"/>
            <a:chExt cx="540854" cy="333210"/>
          </a:xfrm>
        </p:grpSpPr>
        <p:grpSp>
          <p:nvGrpSpPr>
            <p:cNvPr id="445" name="Group 444">
              <a:extLst>
                <a:ext uri="{FF2B5EF4-FFF2-40B4-BE49-F238E27FC236}">
                  <a16:creationId xmlns:a16="http://schemas.microsoft.com/office/drawing/2014/main" id="{50BE335C-06B6-44E3-A150-F7B2BAAB1BFB}"/>
                </a:ext>
              </a:extLst>
            </p:cNvPr>
            <p:cNvGrpSpPr/>
            <p:nvPr/>
          </p:nvGrpSpPr>
          <p:grpSpPr>
            <a:xfrm>
              <a:off x="3240661" y="1005909"/>
              <a:ext cx="540854" cy="333210"/>
              <a:chOff x="1926169" y="1632181"/>
              <a:chExt cx="540854" cy="333210"/>
            </a:xfrm>
          </p:grpSpPr>
          <p:sp>
            <p:nvSpPr>
              <p:cNvPr id="447" name="Rectangle 446">
                <a:extLst>
                  <a:ext uri="{FF2B5EF4-FFF2-40B4-BE49-F238E27FC236}">
                    <a16:creationId xmlns:a16="http://schemas.microsoft.com/office/drawing/2014/main" id="{511CDEA1-E27E-4A91-BC50-9DFAA0665C3B}"/>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48" name="Rectangle 447">
                <a:extLst>
                  <a:ext uri="{FF2B5EF4-FFF2-40B4-BE49-F238E27FC236}">
                    <a16:creationId xmlns:a16="http://schemas.microsoft.com/office/drawing/2014/main" id="{33C36B13-6AE8-43E2-A6B8-5BE76B49629D}"/>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49" name="Group 448">
                <a:extLst>
                  <a:ext uri="{FF2B5EF4-FFF2-40B4-BE49-F238E27FC236}">
                    <a16:creationId xmlns:a16="http://schemas.microsoft.com/office/drawing/2014/main" id="{E99F5B29-2B77-44B2-A6C3-7B8855DC2E1E}"/>
                  </a:ext>
                </a:extLst>
              </p:cNvPr>
              <p:cNvGrpSpPr/>
              <p:nvPr/>
            </p:nvGrpSpPr>
            <p:grpSpPr>
              <a:xfrm>
                <a:off x="1989961" y="1665409"/>
                <a:ext cx="413499" cy="266755"/>
                <a:chOff x="1371600" y="2038342"/>
                <a:chExt cx="609600" cy="393263"/>
              </a:xfrm>
            </p:grpSpPr>
            <p:cxnSp>
              <p:nvCxnSpPr>
                <p:cNvPr id="453" name="Straight Connector 452">
                  <a:extLst>
                    <a:ext uri="{FF2B5EF4-FFF2-40B4-BE49-F238E27FC236}">
                      <a16:creationId xmlns:a16="http://schemas.microsoft.com/office/drawing/2014/main" id="{F5D3BBB5-10E7-40D4-BC88-77D5FB120182}"/>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54" name="Straight Connector 453">
                  <a:extLst>
                    <a:ext uri="{FF2B5EF4-FFF2-40B4-BE49-F238E27FC236}">
                      <a16:creationId xmlns:a16="http://schemas.microsoft.com/office/drawing/2014/main" id="{BC2F576B-4839-4F9E-A274-F248DAD2BE5C}"/>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55" name="Straight Connector 454">
                  <a:extLst>
                    <a:ext uri="{FF2B5EF4-FFF2-40B4-BE49-F238E27FC236}">
                      <a16:creationId xmlns:a16="http://schemas.microsoft.com/office/drawing/2014/main" id="{78488358-D346-4478-8D4A-DFA4032BD08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56" name="Straight Connector 455">
                  <a:extLst>
                    <a:ext uri="{FF2B5EF4-FFF2-40B4-BE49-F238E27FC236}">
                      <a16:creationId xmlns:a16="http://schemas.microsoft.com/office/drawing/2014/main" id="{51650121-8592-48A9-8069-5F4C1ACE4968}"/>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57" name="Straight Connector 456">
                  <a:extLst>
                    <a:ext uri="{FF2B5EF4-FFF2-40B4-BE49-F238E27FC236}">
                      <a16:creationId xmlns:a16="http://schemas.microsoft.com/office/drawing/2014/main" id="{104AAC7C-5C0D-4068-BC70-F7923014872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58" name="Straight Connector 457">
                  <a:extLst>
                    <a:ext uri="{FF2B5EF4-FFF2-40B4-BE49-F238E27FC236}">
                      <a16:creationId xmlns:a16="http://schemas.microsoft.com/office/drawing/2014/main" id="{B73AD259-223D-4FE4-A022-4C40FEDD663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59" name="Straight Connector 458">
                  <a:extLst>
                    <a:ext uri="{FF2B5EF4-FFF2-40B4-BE49-F238E27FC236}">
                      <a16:creationId xmlns:a16="http://schemas.microsoft.com/office/drawing/2014/main" id="{A601FE0F-9E03-4E5F-90C5-EF544E8FD5B5}"/>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60" name="Straight Connector 459">
                  <a:extLst>
                    <a:ext uri="{FF2B5EF4-FFF2-40B4-BE49-F238E27FC236}">
                      <a16:creationId xmlns:a16="http://schemas.microsoft.com/office/drawing/2014/main" id="{859C787A-B731-426D-9754-087BD0D3C6CD}"/>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61" name="Straight Connector 460">
                  <a:extLst>
                    <a:ext uri="{FF2B5EF4-FFF2-40B4-BE49-F238E27FC236}">
                      <a16:creationId xmlns:a16="http://schemas.microsoft.com/office/drawing/2014/main" id="{602F0305-2D54-4EA9-851B-813DA765433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50" name="Rectangle 449">
                <a:extLst>
                  <a:ext uri="{FF2B5EF4-FFF2-40B4-BE49-F238E27FC236}">
                    <a16:creationId xmlns:a16="http://schemas.microsoft.com/office/drawing/2014/main" id="{2BA78727-7622-4273-8064-FEB5438BF04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51" name="Rectangle 450">
                <a:extLst>
                  <a:ext uri="{FF2B5EF4-FFF2-40B4-BE49-F238E27FC236}">
                    <a16:creationId xmlns:a16="http://schemas.microsoft.com/office/drawing/2014/main" id="{8BB5CD3B-5333-4140-AAE9-37941B599BC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52" name="Rectangle 451">
                <a:extLst>
                  <a:ext uri="{FF2B5EF4-FFF2-40B4-BE49-F238E27FC236}">
                    <a16:creationId xmlns:a16="http://schemas.microsoft.com/office/drawing/2014/main" id="{4AAD89E8-B4BD-42FC-ADDD-53086C75CFE1}"/>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46" name="Rectangle 445">
              <a:extLst>
                <a:ext uri="{FF2B5EF4-FFF2-40B4-BE49-F238E27FC236}">
                  <a16:creationId xmlns:a16="http://schemas.microsoft.com/office/drawing/2014/main" id="{E10787C3-93B0-4D71-BC21-E8FDDBF6D5BB}"/>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grpSp>
        <p:nvGrpSpPr>
          <p:cNvPr id="466" name="Group 465">
            <a:extLst>
              <a:ext uri="{FF2B5EF4-FFF2-40B4-BE49-F238E27FC236}">
                <a16:creationId xmlns:a16="http://schemas.microsoft.com/office/drawing/2014/main" id="{D8ECCE3A-8382-47C4-8E8D-DC718AE60EB6}"/>
              </a:ext>
            </a:extLst>
          </p:cNvPr>
          <p:cNvGrpSpPr/>
          <p:nvPr/>
        </p:nvGrpSpPr>
        <p:grpSpPr>
          <a:xfrm>
            <a:off x="9283138" y="4537738"/>
            <a:ext cx="721037" cy="444217"/>
            <a:chOff x="3240661" y="1005909"/>
            <a:chExt cx="540854" cy="333210"/>
          </a:xfrm>
        </p:grpSpPr>
        <p:grpSp>
          <p:nvGrpSpPr>
            <p:cNvPr id="467" name="Group 466">
              <a:extLst>
                <a:ext uri="{FF2B5EF4-FFF2-40B4-BE49-F238E27FC236}">
                  <a16:creationId xmlns:a16="http://schemas.microsoft.com/office/drawing/2014/main" id="{D453FA27-5B7E-4368-AD21-2CAD29FC282E}"/>
                </a:ext>
              </a:extLst>
            </p:cNvPr>
            <p:cNvGrpSpPr/>
            <p:nvPr/>
          </p:nvGrpSpPr>
          <p:grpSpPr>
            <a:xfrm>
              <a:off x="3240661" y="1005909"/>
              <a:ext cx="540854" cy="333210"/>
              <a:chOff x="1926169" y="1632181"/>
              <a:chExt cx="540854" cy="333210"/>
            </a:xfrm>
          </p:grpSpPr>
          <p:sp>
            <p:nvSpPr>
              <p:cNvPr id="469" name="Rectangle 468">
                <a:extLst>
                  <a:ext uri="{FF2B5EF4-FFF2-40B4-BE49-F238E27FC236}">
                    <a16:creationId xmlns:a16="http://schemas.microsoft.com/office/drawing/2014/main" id="{A8A60093-F3A6-4489-B285-AFBEA7B14C9D}"/>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70" name="Rectangle 469">
                <a:extLst>
                  <a:ext uri="{FF2B5EF4-FFF2-40B4-BE49-F238E27FC236}">
                    <a16:creationId xmlns:a16="http://schemas.microsoft.com/office/drawing/2014/main" id="{F4257B0A-5F07-4731-9090-8D38E24B09FF}"/>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71" name="Group 470">
                <a:extLst>
                  <a:ext uri="{FF2B5EF4-FFF2-40B4-BE49-F238E27FC236}">
                    <a16:creationId xmlns:a16="http://schemas.microsoft.com/office/drawing/2014/main" id="{3C6FC24C-D11A-4F50-84F7-2704FB8048D8}"/>
                  </a:ext>
                </a:extLst>
              </p:cNvPr>
              <p:cNvGrpSpPr/>
              <p:nvPr/>
            </p:nvGrpSpPr>
            <p:grpSpPr>
              <a:xfrm>
                <a:off x="1989961" y="1665409"/>
                <a:ext cx="413499" cy="266755"/>
                <a:chOff x="1371600" y="2038342"/>
                <a:chExt cx="609600" cy="393263"/>
              </a:xfrm>
            </p:grpSpPr>
            <p:cxnSp>
              <p:nvCxnSpPr>
                <p:cNvPr id="475" name="Straight Connector 474">
                  <a:extLst>
                    <a:ext uri="{FF2B5EF4-FFF2-40B4-BE49-F238E27FC236}">
                      <a16:creationId xmlns:a16="http://schemas.microsoft.com/office/drawing/2014/main" id="{ED9717B7-B2AA-4C4D-9840-915162F59DC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76" name="Straight Connector 475">
                  <a:extLst>
                    <a:ext uri="{FF2B5EF4-FFF2-40B4-BE49-F238E27FC236}">
                      <a16:creationId xmlns:a16="http://schemas.microsoft.com/office/drawing/2014/main" id="{81AA771E-BA1F-458A-8672-9ED48D3281A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77" name="Straight Connector 476">
                  <a:extLst>
                    <a:ext uri="{FF2B5EF4-FFF2-40B4-BE49-F238E27FC236}">
                      <a16:creationId xmlns:a16="http://schemas.microsoft.com/office/drawing/2014/main" id="{CE838F33-6D30-4B1D-9A1C-A1E4BF4BD0F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78" name="Straight Connector 477">
                  <a:extLst>
                    <a:ext uri="{FF2B5EF4-FFF2-40B4-BE49-F238E27FC236}">
                      <a16:creationId xmlns:a16="http://schemas.microsoft.com/office/drawing/2014/main" id="{183E05AD-5E27-4DC4-8887-1EC409F297C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79" name="Straight Connector 478">
                  <a:extLst>
                    <a:ext uri="{FF2B5EF4-FFF2-40B4-BE49-F238E27FC236}">
                      <a16:creationId xmlns:a16="http://schemas.microsoft.com/office/drawing/2014/main" id="{1B672E51-1F6F-4602-9519-03041577DD32}"/>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80" name="Straight Connector 479">
                  <a:extLst>
                    <a:ext uri="{FF2B5EF4-FFF2-40B4-BE49-F238E27FC236}">
                      <a16:creationId xmlns:a16="http://schemas.microsoft.com/office/drawing/2014/main" id="{0583809A-CD85-4346-AAC7-199E1083E638}"/>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81" name="Straight Connector 480">
                  <a:extLst>
                    <a:ext uri="{FF2B5EF4-FFF2-40B4-BE49-F238E27FC236}">
                      <a16:creationId xmlns:a16="http://schemas.microsoft.com/office/drawing/2014/main" id="{79D0420F-4AAE-42C4-83B2-EAE7AFA05FF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82" name="Straight Connector 481">
                  <a:extLst>
                    <a:ext uri="{FF2B5EF4-FFF2-40B4-BE49-F238E27FC236}">
                      <a16:creationId xmlns:a16="http://schemas.microsoft.com/office/drawing/2014/main" id="{A4064984-4258-4429-8955-1DAE0846195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83" name="Straight Connector 482">
                  <a:extLst>
                    <a:ext uri="{FF2B5EF4-FFF2-40B4-BE49-F238E27FC236}">
                      <a16:creationId xmlns:a16="http://schemas.microsoft.com/office/drawing/2014/main" id="{193427A5-50B7-4E26-984A-77D23FF3E2DD}"/>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72" name="Rectangle 471">
                <a:extLst>
                  <a:ext uri="{FF2B5EF4-FFF2-40B4-BE49-F238E27FC236}">
                    <a16:creationId xmlns:a16="http://schemas.microsoft.com/office/drawing/2014/main" id="{242B07D2-BAC1-41DA-88B9-395DE037CC54}"/>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73" name="Rectangle 472">
                <a:extLst>
                  <a:ext uri="{FF2B5EF4-FFF2-40B4-BE49-F238E27FC236}">
                    <a16:creationId xmlns:a16="http://schemas.microsoft.com/office/drawing/2014/main" id="{C81A4CFD-AF7A-4D03-8339-F1FE3A307CD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74" name="Rectangle 473">
                <a:extLst>
                  <a:ext uri="{FF2B5EF4-FFF2-40B4-BE49-F238E27FC236}">
                    <a16:creationId xmlns:a16="http://schemas.microsoft.com/office/drawing/2014/main" id="{6D94738F-02F0-4138-9DD7-456E9A103BA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68" name="Rectangle 467">
              <a:extLst>
                <a:ext uri="{FF2B5EF4-FFF2-40B4-BE49-F238E27FC236}">
                  <a16:creationId xmlns:a16="http://schemas.microsoft.com/office/drawing/2014/main" id="{6453B1EC-9F3C-4A83-8CFB-3ADA77F7AD16}"/>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queue-</a:t>
              </a:r>
              <a:br>
                <a:rPr lang="en-US" sz="700" kern="0" dirty="0">
                  <a:solidFill>
                    <a:sysClr val="windowText" lastClr="000000"/>
                  </a:solidFill>
                  <a:latin typeface="Calibri"/>
                </a:rPr>
              </a:br>
              <a:r>
                <a:rPr lang="en-US" sz="700" kern="0" dirty="0">
                  <a:solidFill>
                    <a:sysClr val="windowText" lastClr="000000"/>
                  </a:solidFill>
                  <a:latin typeface="Calibri"/>
                </a:rPr>
                <a:t>worker</a:t>
              </a:r>
              <a:endParaRPr lang="en-US" sz="400" kern="0" dirty="0">
                <a:solidFill>
                  <a:sysClr val="windowText" lastClr="000000"/>
                </a:solidFill>
                <a:latin typeface="Calibri"/>
              </a:endParaRPr>
            </a:p>
          </p:txBody>
        </p:sp>
      </p:grpSp>
      <p:grpSp>
        <p:nvGrpSpPr>
          <p:cNvPr id="484" name="Group 483">
            <a:extLst>
              <a:ext uri="{FF2B5EF4-FFF2-40B4-BE49-F238E27FC236}">
                <a16:creationId xmlns:a16="http://schemas.microsoft.com/office/drawing/2014/main" id="{73674754-D1D3-4807-95C2-79646DFE814E}"/>
              </a:ext>
            </a:extLst>
          </p:cNvPr>
          <p:cNvGrpSpPr/>
          <p:nvPr/>
        </p:nvGrpSpPr>
        <p:grpSpPr>
          <a:xfrm>
            <a:off x="8562023" y="4133141"/>
            <a:ext cx="721037" cy="444217"/>
            <a:chOff x="3240661" y="1005909"/>
            <a:chExt cx="540854" cy="333210"/>
          </a:xfrm>
        </p:grpSpPr>
        <p:grpSp>
          <p:nvGrpSpPr>
            <p:cNvPr id="485" name="Group 484">
              <a:extLst>
                <a:ext uri="{FF2B5EF4-FFF2-40B4-BE49-F238E27FC236}">
                  <a16:creationId xmlns:a16="http://schemas.microsoft.com/office/drawing/2014/main" id="{7333748E-29AE-435C-9640-FC6CF7C4C772}"/>
                </a:ext>
              </a:extLst>
            </p:cNvPr>
            <p:cNvGrpSpPr/>
            <p:nvPr/>
          </p:nvGrpSpPr>
          <p:grpSpPr>
            <a:xfrm>
              <a:off x="3240661" y="1005909"/>
              <a:ext cx="540854" cy="333210"/>
              <a:chOff x="1926169" y="1632181"/>
              <a:chExt cx="540854" cy="333210"/>
            </a:xfrm>
          </p:grpSpPr>
          <p:sp>
            <p:nvSpPr>
              <p:cNvPr id="487" name="Rectangle 486">
                <a:extLst>
                  <a:ext uri="{FF2B5EF4-FFF2-40B4-BE49-F238E27FC236}">
                    <a16:creationId xmlns:a16="http://schemas.microsoft.com/office/drawing/2014/main" id="{1F5711DE-6421-48F5-AE6A-3283B0191CA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88" name="Rectangle 487">
                <a:extLst>
                  <a:ext uri="{FF2B5EF4-FFF2-40B4-BE49-F238E27FC236}">
                    <a16:creationId xmlns:a16="http://schemas.microsoft.com/office/drawing/2014/main" id="{A63744A0-5BFC-4FF2-A2EC-39E94EE7CCBF}"/>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89" name="Group 488">
                <a:extLst>
                  <a:ext uri="{FF2B5EF4-FFF2-40B4-BE49-F238E27FC236}">
                    <a16:creationId xmlns:a16="http://schemas.microsoft.com/office/drawing/2014/main" id="{945B04E7-86F9-45F3-A993-59F0C30F90F2}"/>
                  </a:ext>
                </a:extLst>
              </p:cNvPr>
              <p:cNvGrpSpPr/>
              <p:nvPr/>
            </p:nvGrpSpPr>
            <p:grpSpPr>
              <a:xfrm>
                <a:off x="1989961" y="1665409"/>
                <a:ext cx="413499" cy="266755"/>
                <a:chOff x="1371600" y="2038342"/>
                <a:chExt cx="609600" cy="393263"/>
              </a:xfrm>
            </p:grpSpPr>
            <p:cxnSp>
              <p:nvCxnSpPr>
                <p:cNvPr id="493" name="Straight Connector 492">
                  <a:extLst>
                    <a:ext uri="{FF2B5EF4-FFF2-40B4-BE49-F238E27FC236}">
                      <a16:creationId xmlns:a16="http://schemas.microsoft.com/office/drawing/2014/main" id="{290F5597-F9BB-46CA-812D-4F383918443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94" name="Straight Connector 493">
                  <a:extLst>
                    <a:ext uri="{FF2B5EF4-FFF2-40B4-BE49-F238E27FC236}">
                      <a16:creationId xmlns:a16="http://schemas.microsoft.com/office/drawing/2014/main" id="{7AFF74AB-2C58-4FF0-840B-F889587127E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95" name="Straight Connector 494">
                  <a:extLst>
                    <a:ext uri="{FF2B5EF4-FFF2-40B4-BE49-F238E27FC236}">
                      <a16:creationId xmlns:a16="http://schemas.microsoft.com/office/drawing/2014/main" id="{BB4A6926-EC9B-4F4E-8CB7-48EFA465E7F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96" name="Straight Connector 495">
                  <a:extLst>
                    <a:ext uri="{FF2B5EF4-FFF2-40B4-BE49-F238E27FC236}">
                      <a16:creationId xmlns:a16="http://schemas.microsoft.com/office/drawing/2014/main" id="{0A8EBC51-2ABD-4ECD-A2B0-4EE3D171B64D}"/>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97" name="Straight Connector 496">
                  <a:extLst>
                    <a:ext uri="{FF2B5EF4-FFF2-40B4-BE49-F238E27FC236}">
                      <a16:creationId xmlns:a16="http://schemas.microsoft.com/office/drawing/2014/main" id="{BA80F0F6-9B69-41FF-8ED6-681F4B089DA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98" name="Straight Connector 497">
                  <a:extLst>
                    <a:ext uri="{FF2B5EF4-FFF2-40B4-BE49-F238E27FC236}">
                      <a16:creationId xmlns:a16="http://schemas.microsoft.com/office/drawing/2014/main" id="{9F0CEE4F-BF07-4329-8CD8-2E1F46CFE821}"/>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99" name="Straight Connector 498">
                  <a:extLst>
                    <a:ext uri="{FF2B5EF4-FFF2-40B4-BE49-F238E27FC236}">
                      <a16:creationId xmlns:a16="http://schemas.microsoft.com/office/drawing/2014/main" id="{36EA2DC7-DB12-4F26-A365-EC4BEC0969EB}"/>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00" name="Straight Connector 499">
                  <a:extLst>
                    <a:ext uri="{FF2B5EF4-FFF2-40B4-BE49-F238E27FC236}">
                      <a16:creationId xmlns:a16="http://schemas.microsoft.com/office/drawing/2014/main" id="{0D5FE960-8778-4621-AF09-9100A4B3F56C}"/>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01" name="Straight Connector 500">
                  <a:extLst>
                    <a:ext uri="{FF2B5EF4-FFF2-40B4-BE49-F238E27FC236}">
                      <a16:creationId xmlns:a16="http://schemas.microsoft.com/office/drawing/2014/main" id="{ED6CE9E0-8B87-4C40-B879-1548F2062E52}"/>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90" name="Rectangle 489">
                <a:extLst>
                  <a:ext uri="{FF2B5EF4-FFF2-40B4-BE49-F238E27FC236}">
                    <a16:creationId xmlns:a16="http://schemas.microsoft.com/office/drawing/2014/main" id="{2BAE7AF8-7523-49AE-A4E1-42B188614F09}"/>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91" name="Rectangle 490">
                <a:extLst>
                  <a:ext uri="{FF2B5EF4-FFF2-40B4-BE49-F238E27FC236}">
                    <a16:creationId xmlns:a16="http://schemas.microsoft.com/office/drawing/2014/main" id="{8274899C-C084-44B7-AB51-E899F394BA6B}"/>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92" name="Rectangle 491">
                <a:extLst>
                  <a:ext uri="{FF2B5EF4-FFF2-40B4-BE49-F238E27FC236}">
                    <a16:creationId xmlns:a16="http://schemas.microsoft.com/office/drawing/2014/main" id="{A16752C5-6267-4CCB-A4A9-D7F635E87C7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86" name="Rectangle 485">
              <a:extLst>
                <a:ext uri="{FF2B5EF4-FFF2-40B4-BE49-F238E27FC236}">
                  <a16:creationId xmlns:a16="http://schemas.microsoft.com/office/drawing/2014/main" id="{5E31BE17-749C-4104-BF2C-DDBF111589AB}"/>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502" name="Group 501">
            <a:extLst>
              <a:ext uri="{FF2B5EF4-FFF2-40B4-BE49-F238E27FC236}">
                <a16:creationId xmlns:a16="http://schemas.microsoft.com/office/drawing/2014/main" id="{C4377942-533A-4F42-9FD8-1C3FB57E8936}"/>
              </a:ext>
            </a:extLst>
          </p:cNvPr>
          <p:cNvGrpSpPr/>
          <p:nvPr/>
        </p:nvGrpSpPr>
        <p:grpSpPr>
          <a:xfrm>
            <a:off x="8562023" y="4537738"/>
            <a:ext cx="721037" cy="444217"/>
            <a:chOff x="3240661" y="1005909"/>
            <a:chExt cx="540854" cy="333210"/>
          </a:xfrm>
        </p:grpSpPr>
        <p:grpSp>
          <p:nvGrpSpPr>
            <p:cNvPr id="503" name="Group 502">
              <a:extLst>
                <a:ext uri="{FF2B5EF4-FFF2-40B4-BE49-F238E27FC236}">
                  <a16:creationId xmlns:a16="http://schemas.microsoft.com/office/drawing/2014/main" id="{D9A78F09-E5AA-41A1-BBCF-BB49B52BAABC}"/>
                </a:ext>
              </a:extLst>
            </p:cNvPr>
            <p:cNvGrpSpPr/>
            <p:nvPr/>
          </p:nvGrpSpPr>
          <p:grpSpPr>
            <a:xfrm>
              <a:off x="3240661" y="1005909"/>
              <a:ext cx="540854" cy="333210"/>
              <a:chOff x="1926169" y="1632181"/>
              <a:chExt cx="540854" cy="333210"/>
            </a:xfrm>
          </p:grpSpPr>
          <p:sp>
            <p:nvSpPr>
              <p:cNvPr id="505" name="Rectangle 504">
                <a:extLst>
                  <a:ext uri="{FF2B5EF4-FFF2-40B4-BE49-F238E27FC236}">
                    <a16:creationId xmlns:a16="http://schemas.microsoft.com/office/drawing/2014/main" id="{BC0FC919-34B4-48D3-BE8C-74D1C4EB98FE}"/>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06" name="Rectangle 505">
                <a:extLst>
                  <a:ext uri="{FF2B5EF4-FFF2-40B4-BE49-F238E27FC236}">
                    <a16:creationId xmlns:a16="http://schemas.microsoft.com/office/drawing/2014/main" id="{D1BD950F-C1F7-4958-A7C7-EBA851BB816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07" name="Group 506">
                <a:extLst>
                  <a:ext uri="{FF2B5EF4-FFF2-40B4-BE49-F238E27FC236}">
                    <a16:creationId xmlns:a16="http://schemas.microsoft.com/office/drawing/2014/main" id="{21F5A9B9-43F2-4170-9014-E0B859EC848A}"/>
                  </a:ext>
                </a:extLst>
              </p:cNvPr>
              <p:cNvGrpSpPr/>
              <p:nvPr/>
            </p:nvGrpSpPr>
            <p:grpSpPr>
              <a:xfrm>
                <a:off x="1989961" y="1665409"/>
                <a:ext cx="413499" cy="266755"/>
                <a:chOff x="1371600" y="2038342"/>
                <a:chExt cx="609600" cy="393263"/>
              </a:xfrm>
            </p:grpSpPr>
            <p:cxnSp>
              <p:nvCxnSpPr>
                <p:cNvPr id="511" name="Straight Connector 510">
                  <a:extLst>
                    <a:ext uri="{FF2B5EF4-FFF2-40B4-BE49-F238E27FC236}">
                      <a16:creationId xmlns:a16="http://schemas.microsoft.com/office/drawing/2014/main" id="{7306F6F4-1F20-4B49-A757-A3386D714C06}"/>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12" name="Straight Connector 511">
                  <a:extLst>
                    <a:ext uri="{FF2B5EF4-FFF2-40B4-BE49-F238E27FC236}">
                      <a16:creationId xmlns:a16="http://schemas.microsoft.com/office/drawing/2014/main" id="{85190F56-F355-4428-9191-FE1F75A5FDFE}"/>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13" name="Straight Connector 512">
                  <a:extLst>
                    <a:ext uri="{FF2B5EF4-FFF2-40B4-BE49-F238E27FC236}">
                      <a16:creationId xmlns:a16="http://schemas.microsoft.com/office/drawing/2014/main" id="{9452E490-A986-43CB-A503-8A35F3AEF360}"/>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14" name="Straight Connector 513">
                  <a:extLst>
                    <a:ext uri="{FF2B5EF4-FFF2-40B4-BE49-F238E27FC236}">
                      <a16:creationId xmlns:a16="http://schemas.microsoft.com/office/drawing/2014/main" id="{4157A9E5-FA8F-4596-8D11-9F90EA3EAD6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15" name="Straight Connector 514">
                  <a:extLst>
                    <a:ext uri="{FF2B5EF4-FFF2-40B4-BE49-F238E27FC236}">
                      <a16:creationId xmlns:a16="http://schemas.microsoft.com/office/drawing/2014/main" id="{AF983E75-38DC-4B3D-A5BE-BECF05F5CDB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16" name="Straight Connector 515">
                  <a:extLst>
                    <a:ext uri="{FF2B5EF4-FFF2-40B4-BE49-F238E27FC236}">
                      <a16:creationId xmlns:a16="http://schemas.microsoft.com/office/drawing/2014/main" id="{2FF113BB-B330-457B-BAAD-D23DA7EE000D}"/>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17" name="Straight Connector 516">
                  <a:extLst>
                    <a:ext uri="{FF2B5EF4-FFF2-40B4-BE49-F238E27FC236}">
                      <a16:creationId xmlns:a16="http://schemas.microsoft.com/office/drawing/2014/main" id="{BAADD6B3-4151-4ECE-9842-9FF75D295DA6}"/>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18" name="Straight Connector 517">
                  <a:extLst>
                    <a:ext uri="{FF2B5EF4-FFF2-40B4-BE49-F238E27FC236}">
                      <a16:creationId xmlns:a16="http://schemas.microsoft.com/office/drawing/2014/main" id="{5B6D459A-9666-464C-B389-3422E2073613}"/>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19" name="Straight Connector 518">
                  <a:extLst>
                    <a:ext uri="{FF2B5EF4-FFF2-40B4-BE49-F238E27FC236}">
                      <a16:creationId xmlns:a16="http://schemas.microsoft.com/office/drawing/2014/main" id="{51EFB8D4-5718-4040-8786-BBBFB60D34F2}"/>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08" name="Rectangle 507">
                <a:extLst>
                  <a:ext uri="{FF2B5EF4-FFF2-40B4-BE49-F238E27FC236}">
                    <a16:creationId xmlns:a16="http://schemas.microsoft.com/office/drawing/2014/main" id="{A706263E-B597-4885-8174-6C799302CBC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09" name="Rectangle 508">
                <a:extLst>
                  <a:ext uri="{FF2B5EF4-FFF2-40B4-BE49-F238E27FC236}">
                    <a16:creationId xmlns:a16="http://schemas.microsoft.com/office/drawing/2014/main" id="{2B9B79F0-D331-4717-B573-663D01F98D9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10" name="Rectangle 509">
                <a:extLst>
                  <a:ext uri="{FF2B5EF4-FFF2-40B4-BE49-F238E27FC236}">
                    <a16:creationId xmlns:a16="http://schemas.microsoft.com/office/drawing/2014/main" id="{A81E9A85-E38D-493C-A660-81B2106BDD9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04" name="Rectangle 503">
              <a:extLst>
                <a:ext uri="{FF2B5EF4-FFF2-40B4-BE49-F238E27FC236}">
                  <a16:creationId xmlns:a16="http://schemas.microsoft.com/office/drawing/2014/main" id="{F8E4F229-1D85-4CD2-9855-22EDE20C5CCD}"/>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520" name="Group 519">
            <a:extLst>
              <a:ext uri="{FF2B5EF4-FFF2-40B4-BE49-F238E27FC236}">
                <a16:creationId xmlns:a16="http://schemas.microsoft.com/office/drawing/2014/main" id="{3F8D388C-E5AB-45E9-B5CE-02A609B7142A}"/>
              </a:ext>
            </a:extLst>
          </p:cNvPr>
          <p:cNvGrpSpPr/>
          <p:nvPr/>
        </p:nvGrpSpPr>
        <p:grpSpPr>
          <a:xfrm>
            <a:off x="9283138" y="4133141"/>
            <a:ext cx="721037" cy="444217"/>
            <a:chOff x="3240661" y="1005909"/>
            <a:chExt cx="540854" cy="333210"/>
          </a:xfrm>
        </p:grpSpPr>
        <p:grpSp>
          <p:nvGrpSpPr>
            <p:cNvPr id="521" name="Group 520">
              <a:extLst>
                <a:ext uri="{FF2B5EF4-FFF2-40B4-BE49-F238E27FC236}">
                  <a16:creationId xmlns:a16="http://schemas.microsoft.com/office/drawing/2014/main" id="{31F5A6DA-24E3-4945-99B3-9A47D0E46338}"/>
                </a:ext>
              </a:extLst>
            </p:cNvPr>
            <p:cNvGrpSpPr/>
            <p:nvPr/>
          </p:nvGrpSpPr>
          <p:grpSpPr>
            <a:xfrm>
              <a:off x="3240661" y="1005909"/>
              <a:ext cx="540854" cy="333210"/>
              <a:chOff x="1926169" y="1632181"/>
              <a:chExt cx="540854" cy="333210"/>
            </a:xfrm>
          </p:grpSpPr>
          <p:sp>
            <p:nvSpPr>
              <p:cNvPr id="523" name="Rectangle 522">
                <a:extLst>
                  <a:ext uri="{FF2B5EF4-FFF2-40B4-BE49-F238E27FC236}">
                    <a16:creationId xmlns:a16="http://schemas.microsoft.com/office/drawing/2014/main" id="{C721FE5D-1C57-43F0-8AFF-0227ECC8C26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24" name="Rectangle 523">
                <a:extLst>
                  <a:ext uri="{FF2B5EF4-FFF2-40B4-BE49-F238E27FC236}">
                    <a16:creationId xmlns:a16="http://schemas.microsoft.com/office/drawing/2014/main" id="{05B404CB-AC7A-4891-B1B8-005BF1DD794A}"/>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25" name="Group 524">
                <a:extLst>
                  <a:ext uri="{FF2B5EF4-FFF2-40B4-BE49-F238E27FC236}">
                    <a16:creationId xmlns:a16="http://schemas.microsoft.com/office/drawing/2014/main" id="{F26E08E9-A2E4-4140-B976-B1AB39DA058E}"/>
                  </a:ext>
                </a:extLst>
              </p:cNvPr>
              <p:cNvGrpSpPr/>
              <p:nvPr/>
            </p:nvGrpSpPr>
            <p:grpSpPr>
              <a:xfrm>
                <a:off x="1989961" y="1665409"/>
                <a:ext cx="413499" cy="266755"/>
                <a:chOff x="1371600" y="2038342"/>
                <a:chExt cx="609600" cy="393263"/>
              </a:xfrm>
            </p:grpSpPr>
            <p:cxnSp>
              <p:nvCxnSpPr>
                <p:cNvPr id="529" name="Straight Connector 528">
                  <a:extLst>
                    <a:ext uri="{FF2B5EF4-FFF2-40B4-BE49-F238E27FC236}">
                      <a16:creationId xmlns:a16="http://schemas.microsoft.com/office/drawing/2014/main" id="{72167457-29C3-4EE4-8060-2B9B82E72A8B}"/>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30" name="Straight Connector 529">
                  <a:extLst>
                    <a:ext uri="{FF2B5EF4-FFF2-40B4-BE49-F238E27FC236}">
                      <a16:creationId xmlns:a16="http://schemas.microsoft.com/office/drawing/2014/main" id="{77F53625-5973-4819-B12E-3A796EAA9664}"/>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31" name="Straight Connector 530">
                  <a:extLst>
                    <a:ext uri="{FF2B5EF4-FFF2-40B4-BE49-F238E27FC236}">
                      <a16:creationId xmlns:a16="http://schemas.microsoft.com/office/drawing/2014/main" id="{961D0B69-80E6-4565-B907-21C582F3729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32" name="Straight Connector 531">
                  <a:extLst>
                    <a:ext uri="{FF2B5EF4-FFF2-40B4-BE49-F238E27FC236}">
                      <a16:creationId xmlns:a16="http://schemas.microsoft.com/office/drawing/2014/main" id="{65CB91CF-F322-49BA-A053-2075D2FA41D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33" name="Straight Connector 532">
                  <a:extLst>
                    <a:ext uri="{FF2B5EF4-FFF2-40B4-BE49-F238E27FC236}">
                      <a16:creationId xmlns:a16="http://schemas.microsoft.com/office/drawing/2014/main" id="{1A46DDCC-36E8-4E55-A0F4-88241F0A6496}"/>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34" name="Straight Connector 533">
                  <a:extLst>
                    <a:ext uri="{FF2B5EF4-FFF2-40B4-BE49-F238E27FC236}">
                      <a16:creationId xmlns:a16="http://schemas.microsoft.com/office/drawing/2014/main" id="{D5936783-6F4D-448F-865F-911664CA2E1D}"/>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35" name="Straight Connector 534">
                  <a:extLst>
                    <a:ext uri="{FF2B5EF4-FFF2-40B4-BE49-F238E27FC236}">
                      <a16:creationId xmlns:a16="http://schemas.microsoft.com/office/drawing/2014/main" id="{B99D85E7-B63B-4C5E-84A4-06C17BFF354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36" name="Straight Connector 535">
                  <a:extLst>
                    <a:ext uri="{FF2B5EF4-FFF2-40B4-BE49-F238E27FC236}">
                      <a16:creationId xmlns:a16="http://schemas.microsoft.com/office/drawing/2014/main" id="{5538A6C1-2A45-43A7-ACCF-B8768005DF2C}"/>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37" name="Straight Connector 536">
                  <a:extLst>
                    <a:ext uri="{FF2B5EF4-FFF2-40B4-BE49-F238E27FC236}">
                      <a16:creationId xmlns:a16="http://schemas.microsoft.com/office/drawing/2014/main" id="{04ECFABA-4866-493D-AC00-2FA6D28F60F4}"/>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26" name="Rectangle 525">
                <a:extLst>
                  <a:ext uri="{FF2B5EF4-FFF2-40B4-BE49-F238E27FC236}">
                    <a16:creationId xmlns:a16="http://schemas.microsoft.com/office/drawing/2014/main" id="{BA0FCC6F-A255-4D42-A64B-6959DAE8719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27" name="Rectangle 526">
                <a:extLst>
                  <a:ext uri="{FF2B5EF4-FFF2-40B4-BE49-F238E27FC236}">
                    <a16:creationId xmlns:a16="http://schemas.microsoft.com/office/drawing/2014/main" id="{660B7C0E-ABDC-48CA-9755-0C59221DF942}"/>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28" name="Rectangle 527">
                <a:extLst>
                  <a:ext uri="{FF2B5EF4-FFF2-40B4-BE49-F238E27FC236}">
                    <a16:creationId xmlns:a16="http://schemas.microsoft.com/office/drawing/2014/main" id="{98371F59-EE07-4FF7-B9CA-4C58C117B4B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22" name="Rectangle 521">
              <a:extLst>
                <a:ext uri="{FF2B5EF4-FFF2-40B4-BE49-F238E27FC236}">
                  <a16:creationId xmlns:a16="http://schemas.microsoft.com/office/drawing/2014/main" id="{6E483E61-BC1C-4EAE-BCCC-28A86B247C2F}"/>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grpSp>
        <p:nvGrpSpPr>
          <p:cNvPr id="538" name="Group 537">
            <a:extLst>
              <a:ext uri="{FF2B5EF4-FFF2-40B4-BE49-F238E27FC236}">
                <a16:creationId xmlns:a16="http://schemas.microsoft.com/office/drawing/2014/main" id="{9C890D1F-6B8B-4AA8-9A82-9F299BE5BA6C}"/>
              </a:ext>
            </a:extLst>
          </p:cNvPr>
          <p:cNvGrpSpPr/>
          <p:nvPr/>
        </p:nvGrpSpPr>
        <p:grpSpPr>
          <a:xfrm>
            <a:off x="9283138" y="4942884"/>
            <a:ext cx="721037" cy="444217"/>
            <a:chOff x="3240661" y="1005909"/>
            <a:chExt cx="540854" cy="333210"/>
          </a:xfrm>
        </p:grpSpPr>
        <p:grpSp>
          <p:nvGrpSpPr>
            <p:cNvPr id="539" name="Group 538">
              <a:extLst>
                <a:ext uri="{FF2B5EF4-FFF2-40B4-BE49-F238E27FC236}">
                  <a16:creationId xmlns:a16="http://schemas.microsoft.com/office/drawing/2014/main" id="{1172DB4E-1D5F-43F8-8ADA-CB166FBFB2CE}"/>
                </a:ext>
              </a:extLst>
            </p:cNvPr>
            <p:cNvGrpSpPr/>
            <p:nvPr/>
          </p:nvGrpSpPr>
          <p:grpSpPr>
            <a:xfrm>
              <a:off x="3240661" y="1005909"/>
              <a:ext cx="540854" cy="333210"/>
              <a:chOff x="1926169" y="1632181"/>
              <a:chExt cx="540854" cy="333210"/>
            </a:xfrm>
          </p:grpSpPr>
          <p:sp>
            <p:nvSpPr>
              <p:cNvPr id="541" name="Rectangle 540">
                <a:extLst>
                  <a:ext uri="{FF2B5EF4-FFF2-40B4-BE49-F238E27FC236}">
                    <a16:creationId xmlns:a16="http://schemas.microsoft.com/office/drawing/2014/main" id="{4EA86BEF-A60C-4867-AAD1-E5D650D3FAB9}"/>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42" name="Rectangle 541">
                <a:extLst>
                  <a:ext uri="{FF2B5EF4-FFF2-40B4-BE49-F238E27FC236}">
                    <a16:creationId xmlns:a16="http://schemas.microsoft.com/office/drawing/2014/main" id="{256C8FF8-6B10-4D33-BBD2-FEDA3C3CD2F2}"/>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43" name="Group 542">
                <a:extLst>
                  <a:ext uri="{FF2B5EF4-FFF2-40B4-BE49-F238E27FC236}">
                    <a16:creationId xmlns:a16="http://schemas.microsoft.com/office/drawing/2014/main" id="{992EEE8E-3E66-4784-ADC0-C916FBAB7BC1}"/>
                  </a:ext>
                </a:extLst>
              </p:cNvPr>
              <p:cNvGrpSpPr/>
              <p:nvPr/>
            </p:nvGrpSpPr>
            <p:grpSpPr>
              <a:xfrm>
                <a:off x="1989961" y="1665409"/>
                <a:ext cx="413499" cy="266755"/>
                <a:chOff x="1371600" y="2038342"/>
                <a:chExt cx="609600" cy="393263"/>
              </a:xfrm>
            </p:grpSpPr>
            <p:cxnSp>
              <p:nvCxnSpPr>
                <p:cNvPr id="547" name="Straight Connector 546">
                  <a:extLst>
                    <a:ext uri="{FF2B5EF4-FFF2-40B4-BE49-F238E27FC236}">
                      <a16:creationId xmlns:a16="http://schemas.microsoft.com/office/drawing/2014/main" id="{ABA4D79E-2427-4C33-AE35-A0F9CCE508F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48" name="Straight Connector 547">
                  <a:extLst>
                    <a:ext uri="{FF2B5EF4-FFF2-40B4-BE49-F238E27FC236}">
                      <a16:creationId xmlns:a16="http://schemas.microsoft.com/office/drawing/2014/main" id="{CEC61B63-DBD3-4D40-A7D2-D0D7EC0EDB6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49" name="Straight Connector 548">
                  <a:extLst>
                    <a:ext uri="{FF2B5EF4-FFF2-40B4-BE49-F238E27FC236}">
                      <a16:creationId xmlns:a16="http://schemas.microsoft.com/office/drawing/2014/main" id="{0F441EFE-FA99-4C0F-A3E2-98A4198E993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50" name="Straight Connector 549">
                  <a:extLst>
                    <a:ext uri="{FF2B5EF4-FFF2-40B4-BE49-F238E27FC236}">
                      <a16:creationId xmlns:a16="http://schemas.microsoft.com/office/drawing/2014/main" id="{4861D796-8B27-4578-822E-9E540EE5CBC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51" name="Straight Connector 550">
                  <a:extLst>
                    <a:ext uri="{FF2B5EF4-FFF2-40B4-BE49-F238E27FC236}">
                      <a16:creationId xmlns:a16="http://schemas.microsoft.com/office/drawing/2014/main" id="{83FE93AE-724F-4273-BE7D-CF1055AF5C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52" name="Straight Connector 551">
                  <a:extLst>
                    <a:ext uri="{FF2B5EF4-FFF2-40B4-BE49-F238E27FC236}">
                      <a16:creationId xmlns:a16="http://schemas.microsoft.com/office/drawing/2014/main" id="{D3B1217C-DD9B-46F2-A374-72D9668F1CB4}"/>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53" name="Straight Connector 552">
                  <a:extLst>
                    <a:ext uri="{FF2B5EF4-FFF2-40B4-BE49-F238E27FC236}">
                      <a16:creationId xmlns:a16="http://schemas.microsoft.com/office/drawing/2014/main" id="{5DB96A16-2C56-4B82-8ED7-5606F9237A79}"/>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54" name="Straight Connector 553">
                  <a:extLst>
                    <a:ext uri="{FF2B5EF4-FFF2-40B4-BE49-F238E27FC236}">
                      <a16:creationId xmlns:a16="http://schemas.microsoft.com/office/drawing/2014/main" id="{2269B3DA-8223-4443-BF79-0860DCB5921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55" name="Straight Connector 554">
                  <a:extLst>
                    <a:ext uri="{FF2B5EF4-FFF2-40B4-BE49-F238E27FC236}">
                      <a16:creationId xmlns:a16="http://schemas.microsoft.com/office/drawing/2014/main" id="{4600D425-BD17-497D-B8D9-CC6B19EE361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44" name="Rectangle 543">
                <a:extLst>
                  <a:ext uri="{FF2B5EF4-FFF2-40B4-BE49-F238E27FC236}">
                    <a16:creationId xmlns:a16="http://schemas.microsoft.com/office/drawing/2014/main" id="{DB435A79-CE83-4162-BD9C-4A0D414B5C9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45" name="Rectangle 544">
                <a:extLst>
                  <a:ext uri="{FF2B5EF4-FFF2-40B4-BE49-F238E27FC236}">
                    <a16:creationId xmlns:a16="http://schemas.microsoft.com/office/drawing/2014/main" id="{8B7F1100-21A5-438B-B3EF-1001F669E89B}"/>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46" name="Rectangle 545">
                <a:extLst>
                  <a:ext uri="{FF2B5EF4-FFF2-40B4-BE49-F238E27FC236}">
                    <a16:creationId xmlns:a16="http://schemas.microsoft.com/office/drawing/2014/main" id="{6C6BE508-EAD9-4EE9-BA11-5B8EAAC2E158}"/>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40" name="Rectangle 539">
              <a:extLst>
                <a:ext uri="{FF2B5EF4-FFF2-40B4-BE49-F238E27FC236}">
                  <a16:creationId xmlns:a16="http://schemas.microsoft.com/office/drawing/2014/main" id="{3964E00D-5F81-4CBF-9900-1B85371A8944}"/>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queue-</a:t>
              </a:r>
              <a:br>
                <a:rPr lang="en-US" sz="600" kern="0" dirty="0">
                  <a:solidFill>
                    <a:sysClr val="windowText" lastClr="000000"/>
                  </a:solidFill>
                  <a:latin typeface="Calibri"/>
                </a:rPr>
              </a:br>
              <a:r>
                <a:rPr lang="en-US" sz="600" kern="0" dirty="0">
                  <a:solidFill>
                    <a:sysClr val="windowText" lastClr="000000"/>
                  </a:solidFill>
                  <a:latin typeface="Calibri"/>
                </a:rPr>
                <a:t>worker</a:t>
              </a:r>
              <a:endParaRPr lang="en-US" sz="300" kern="0" dirty="0">
                <a:solidFill>
                  <a:sysClr val="windowText" lastClr="000000"/>
                </a:solidFill>
                <a:latin typeface="Calibri"/>
              </a:endParaRPr>
            </a:p>
          </p:txBody>
        </p:sp>
      </p:grpSp>
      <p:grpSp>
        <p:nvGrpSpPr>
          <p:cNvPr id="556" name="Group 555">
            <a:extLst>
              <a:ext uri="{FF2B5EF4-FFF2-40B4-BE49-F238E27FC236}">
                <a16:creationId xmlns:a16="http://schemas.microsoft.com/office/drawing/2014/main" id="{B2986A23-F16F-4111-B885-AEEC6AB72A6A}"/>
              </a:ext>
            </a:extLst>
          </p:cNvPr>
          <p:cNvGrpSpPr/>
          <p:nvPr/>
        </p:nvGrpSpPr>
        <p:grpSpPr>
          <a:xfrm>
            <a:off x="8562023" y="4942884"/>
            <a:ext cx="721037" cy="444217"/>
            <a:chOff x="3240661" y="1005909"/>
            <a:chExt cx="540854" cy="333210"/>
          </a:xfrm>
        </p:grpSpPr>
        <p:grpSp>
          <p:nvGrpSpPr>
            <p:cNvPr id="557" name="Group 556">
              <a:extLst>
                <a:ext uri="{FF2B5EF4-FFF2-40B4-BE49-F238E27FC236}">
                  <a16:creationId xmlns:a16="http://schemas.microsoft.com/office/drawing/2014/main" id="{DE0AAAB3-607A-488B-BAD3-57F569818CA7}"/>
                </a:ext>
              </a:extLst>
            </p:cNvPr>
            <p:cNvGrpSpPr/>
            <p:nvPr/>
          </p:nvGrpSpPr>
          <p:grpSpPr>
            <a:xfrm>
              <a:off x="3240661" y="1005909"/>
              <a:ext cx="540854" cy="333210"/>
              <a:chOff x="1926169" y="1632181"/>
              <a:chExt cx="540854" cy="333210"/>
            </a:xfrm>
          </p:grpSpPr>
          <p:sp>
            <p:nvSpPr>
              <p:cNvPr id="559" name="Rectangle 558">
                <a:extLst>
                  <a:ext uri="{FF2B5EF4-FFF2-40B4-BE49-F238E27FC236}">
                    <a16:creationId xmlns:a16="http://schemas.microsoft.com/office/drawing/2014/main" id="{D0DFED5F-959F-4EA7-980F-70A40DBEF6C8}"/>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60" name="Rectangle 559">
                <a:extLst>
                  <a:ext uri="{FF2B5EF4-FFF2-40B4-BE49-F238E27FC236}">
                    <a16:creationId xmlns:a16="http://schemas.microsoft.com/office/drawing/2014/main" id="{3581625A-84F9-4D83-A102-ECD048C7442A}"/>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61" name="Group 560">
                <a:extLst>
                  <a:ext uri="{FF2B5EF4-FFF2-40B4-BE49-F238E27FC236}">
                    <a16:creationId xmlns:a16="http://schemas.microsoft.com/office/drawing/2014/main" id="{6FDCC928-9680-407F-99CF-804E6FE9EEBA}"/>
                  </a:ext>
                </a:extLst>
              </p:cNvPr>
              <p:cNvGrpSpPr/>
              <p:nvPr/>
            </p:nvGrpSpPr>
            <p:grpSpPr>
              <a:xfrm>
                <a:off x="1989961" y="1665409"/>
                <a:ext cx="413499" cy="266755"/>
                <a:chOff x="1371600" y="2038342"/>
                <a:chExt cx="609600" cy="393263"/>
              </a:xfrm>
            </p:grpSpPr>
            <p:cxnSp>
              <p:nvCxnSpPr>
                <p:cNvPr id="565" name="Straight Connector 564">
                  <a:extLst>
                    <a:ext uri="{FF2B5EF4-FFF2-40B4-BE49-F238E27FC236}">
                      <a16:creationId xmlns:a16="http://schemas.microsoft.com/office/drawing/2014/main" id="{EDC498F1-C305-458C-8D7F-31F92CA55158}"/>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66" name="Straight Connector 565">
                  <a:extLst>
                    <a:ext uri="{FF2B5EF4-FFF2-40B4-BE49-F238E27FC236}">
                      <a16:creationId xmlns:a16="http://schemas.microsoft.com/office/drawing/2014/main" id="{4C5F3740-31F3-4DF8-B335-6675DDE4BBD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67" name="Straight Connector 566">
                  <a:extLst>
                    <a:ext uri="{FF2B5EF4-FFF2-40B4-BE49-F238E27FC236}">
                      <a16:creationId xmlns:a16="http://schemas.microsoft.com/office/drawing/2014/main" id="{4D9124DD-EBF3-47BA-B978-5729A1DF6316}"/>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68" name="Straight Connector 567">
                  <a:extLst>
                    <a:ext uri="{FF2B5EF4-FFF2-40B4-BE49-F238E27FC236}">
                      <a16:creationId xmlns:a16="http://schemas.microsoft.com/office/drawing/2014/main" id="{12413E49-0D2D-4E86-AC78-B6121EE59B0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69" name="Straight Connector 568">
                  <a:extLst>
                    <a:ext uri="{FF2B5EF4-FFF2-40B4-BE49-F238E27FC236}">
                      <a16:creationId xmlns:a16="http://schemas.microsoft.com/office/drawing/2014/main" id="{5BA24774-E1A0-4088-9AD7-5F41D1CDA89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70" name="Straight Connector 569">
                  <a:extLst>
                    <a:ext uri="{FF2B5EF4-FFF2-40B4-BE49-F238E27FC236}">
                      <a16:creationId xmlns:a16="http://schemas.microsoft.com/office/drawing/2014/main" id="{BB07ACE2-0569-4C42-8874-CED82EBE922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71" name="Straight Connector 570">
                  <a:extLst>
                    <a:ext uri="{FF2B5EF4-FFF2-40B4-BE49-F238E27FC236}">
                      <a16:creationId xmlns:a16="http://schemas.microsoft.com/office/drawing/2014/main" id="{BA39229B-6540-4386-AE17-E3939BF9796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72" name="Straight Connector 571">
                  <a:extLst>
                    <a:ext uri="{FF2B5EF4-FFF2-40B4-BE49-F238E27FC236}">
                      <a16:creationId xmlns:a16="http://schemas.microsoft.com/office/drawing/2014/main" id="{DEB9C836-8055-49DF-BC29-6B0A01269CA2}"/>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73" name="Straight Connector 572">
                  <a:extLst>
                    <a:ext uri="{FF2B5EF4-FFF2-40B4-BE49-F238E27FC236}">
                      <a16:creationId xmlns:a16="http://schemas.microsoft.com/office/drawing/2014/main" id="{D2338600-1A58-4497-B5EB-676039F07361}"/>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62" name="Rectangle 561">
                <a:extLst>
                  <a:ext uri="{FF2B5EF4-FFF2-40B4-BE49-F238E27FC236}">
                    <a16:creationId xmlns:a16="http://schemas.microsoft.com/office/drawing/2014/main" id="{C948E03F-C844-48AB-94AB-830453C2F66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63" name="Rectangle 562">
                <a:extLst>
                  <a:ext uri="{FF2B5EF4-FFF2-40B4-BE49-F238E27FC236}">
                    <a16:creationId xmlns:a16="http://schemas.microsoft.com/office/drawing/2014/main" id="{B61C3750-6B9E-4895-9A6D-62E87308D76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64" name="Rectangle 563">
                <a:extLst>
                  <a:ext uri="{FF2B5EF4-FFF2-40B4-BE49-F238E27FC236}">
                    <a16:creationId xmlns:a16="http://schemas.microsoft.com/office/drawing/2014/main" id="{C5559BC5-1529-41BB-A6A7-BBAF87BB97B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58" name="Rectangle 557">
              <a:extLst>
                <a:ext uri="{FF2B5EF4-FFF2-40B4-BE49-F238E27FC236}">
                  <a16:creationId xmlns:a16="http://schemas.microsoft.com/office/drawing/2014/main" id="{5AC15851-BC90-47D7-8989-ABA2390D2169}"/>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sp>
        <p:nvSpPr>
          <p:cNvPr id="25" name="Title 24">
            <a:extLst>
              <a:ext uri="{FF2B5EF4-FFF2-40B4-BE49-F238E27FC236}">
                <a16:creationId xmlns:a16="http://schemas.microsoft.com/office/drawing/2014/main" id="{55BCEC4C-6645-4869-B5B2-CD63BE29C351}"/>
              </a:ext>
            </a:extLst>
          </p:cNvPr>
          <p:cNvSpPr>
            <a:spLocks noGrp="1"/>
          </p:cNvSpPr>
          <p:nvPr>
            <p:ph type="title"/>
          </p:nvPr>
        </p:nvSpPr>
        <p:spPr/>
        <p:txBody>
          <a:bodyPr/>
          <a:lstStyle/>
          <a:p>
            <a:r>
              <a:rPr lang="en-US" dirty="0"/>
              <a:t>Demo       Architecture</a:t>
            </a:r>
          </a:p>
        </p:txBody>
      </p:sp>
      <p:pic>
        <p:nvPicPr>
          <p:cNvPr id="574" name="Picture 573">
            <a:extLst>
              <a:ext uri="{FF2B5EF4-FFF2-40B4-BE49-F238E27FC236}">
                <a16:creationId xmlns:a16="http://schemas.microsoft.com/office/drawing/2014/main" id="{C80EF0B0-53D1-4ECD-B55A-C97152EE0E9D}"/>
              </a:ext>
            </a:extLst>
          </p:cNvPr>
          <p:cNvPicPr>
            <a:picLocks noChangeAspect="1"/>
          </p:cNvPicPr>
          <p:nvPr/>
        </p:nvPicPr>
        <p:blipFill rotWithShape="1">
          <a:blip r:embed="rId14"/>
          <a:srcRect l="3131" t="25788" r="2725" b="20947"/>
          <a:stretch/>
        </p:blipFill>
        <p:spPr>
          <a:xfrm>
            <a:off x="1879133" y="528780"/>
            <a:ext cx="655935" cy="401147"/>
          </a:xfrm>
          <a:prstGeom prst="rect">
            <a:avLst/>
          </a:prstGeom>
        </p:spPr>
      </p:pic>
      <p:pic>
        <p:nvPicPr>
          <p:cNvPr id="575" name="Graphic 574">
            <a:extLst>
              <a:ext uri="{FF2B5EF4-FFF2-40B4-BE49-F238E27FC236}">
                <a16:creationId xmlns:a16="http://schemas.microsoft.com/office/drawing/2014/main" id="{A667DF25-B011-4439-8DD5-129CB274B01D}"/>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1013896" y="2675702"/>
            <a:ext cx="613244" cy="613244"/>
          </a:xfrm>
          <a:prstGeom prst="rect">
            <a:avLst/>
          </a:prstGeom>
        </p:spPr>
      </p:pic>
      <p:pic>
        <p:nvPicPr>
          <p:cNvPr id="576" name="Graphic 575">
            <a:extLst>
              <a:ext uri="{FF2B5EF4-FFF2-40B4-BE49-F238E27FC236}">
                <a16:creationId xmlns:a16="http://schemas.microsoft.com/office/drawing/2014/main" id="{04BD4F90-E414-4F16-8148-71BDFE9746DD}"/>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0949192" y="4305575"/>
            <a:ext cx="613244" cy="613244"/>
          </a:xfrm>
          <a:prstGeom prst="rect">
            <a:avLst/>
          </a:prstGeom>
        </p:spPr>
      </p:pic>
      <p:sp>
        <p:nvSpPr>
          <p:cNvPr id="577" name="Multiplication Sign 576">
            <a:extLst>
              <a:ext uri="{FF2B5EF4-FFF2-40B4-BE49-F238E27FC236}">
                <a16:creationId xmlns:a16="http://schemas.microsoft.com/office/drawing/2014/main" id="{9D479AD5-60D1-468C-9EE0-785003A8BB23}"/>
              </a:ext>
            </a:extLst>
          </p:cNvPr>
          <p:cNvSpPr/>
          <p:nvPr/>
        </p:nvSpPr>
        <p:spPr bwMode="auto">
          <a:xfrm>
            <a:off x="8460854" y="1736326"/>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78" name="Multiplication Sign 577">
            <a:extLst>
              <a:ext uri="{FF2B5EF4-FFF2-40B4-BE49-F238E27FC236}">
                <a16:creationId xmlns:a16="http://schemas.microsoft.com/office/drawing/2014/main" id="{CBA46379-CC9F-4686-8086-BEFC86A039C8}"/>
              </a:ext>
            </a:extLst>
          </p:cNvPr>
          <p:cNvSpPr/>
          <p:nvPr/>
        </p:nvSpPr>
        <p:spPr bwMode="auto">
          <a:xfrm>
            <a:off x="10146674" y="3418350"/>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0" name="Multiplication Sign 579">
            <a:extLst>
              <a:ext uri="{FF2B5EF4-FFF2-40B4-BE49-F238E27FC236}">
                <a16:creationId xmlns:a16="http://schemas.microsoft.com/office/drawing/2014/main" id="{1EBC1069-281B-4A14-B7D9-A9E32FE3A524}"/>
              </a:ext>
            </a:extLst>
          </p:cNvPr>
          <p:cNvSpPr/>
          <p:nvPr/>
        </p:nvSpPr>
        <p:spPr bwMode="auto">
          <a:xfrm>
            <a:off x="8443537" y="4568071"/>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1" name="Multiplication Sign 580">
            <a:extLst>
              <a:ext uri="{FF2B5EF4-FFF2-40B4-BE49-F238E27FC236}">
                <a16:creationId xmlns:a16="http://schemas.microsoft.com/office/drawing/2014/main" id="{78D8BBA0-5246-4C57-812C-ECF367292CFE}"/>
              </a:ext>
            </a:extLst>
          </p:cNvPr>
          <p:cNvSpPr/>
          <p:nvPr/>
        </p:nvSpPr>
        <p:spPr bwMode="auto">
          <a:xfrm>
            <a:off x="9350527" y="1393408"/>
            <a:ext cx="550477" cy="29338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2" name="Multiplication Sign 581">
            <a:extLst>
              <a:ext uri="{FF2B5EF4-FFF2-40B4-BE49-F238E27FC236}">
                <a16:creationId xmlns:a16="http://schemas.microsoft.com/office/drawing/2014/main" id="{D8B37204-AD7A-432F-B19E-30FD432BE9B7}"/>
              </a:ext>
            </a:extLst>
          </p:cNvPr>
          <p:cNvSpPr/>
          <p:nvPr/>
        </p:nvSpPr>
        <p:spPr bwMode="auto">
          <a:xfrm>
            <a:off x="9385058" y="4248852"/>
            <a:ext cx="550477" cy="29338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3" name="Multiplication Sign 582">
            <a:extLst>
              <a:ext uri="{FF2B5EF4-FFF2-40B4-BE49-F238E27FC236}">
                <a16:creationId xmlns:a16="http://schemas.microsoft.com/office/drawing/2014/main" id="{1CC6162C-2ACC-4E04-818C-834055DAE077}"/>
              </a:ext>
            </a:extLst>
          </p:cNvPr>
          <p:cNvSpPr/>
          <p:nvPr/>
        </p:nvSpPr>
        <p:spPr bwMode="auto">
          <a:xfrm>
            <a:off x="10085589" y="2757336"/>
            <a:ext cx="1071103" cy="570867"/>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4" name="Multiplication Sign 583">
            <a:extLst>
              <a:ext uri="{FF2B5EF4-FFF2-40B4-BE49-F238E27FC236}">
                <a16:creationId xmlns:a16="http://schemas.microsoft.com/office/drawing/2014/main" id="{1A9F971A-3490-4183-857F-8A9061830ED2}"/>
              </a:ext>
            </a:extLst>
          </p:cNvPr>
          <p:cNvSpPr/>
          <p:nvPr/>
        </p:nvSpPr>
        <p:spPr bwMode="auto">
          <a:xfrm>
            <a:off x="10067127" y="5645612"/>
            <a:ext cx="1071103" cy="570867"/>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1449266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45"/>
                                        </p:tgtEl>
                                        <p:attrNameLst>
                                          <p:attrName>style.visibility</p:attrName>
                                        </p:attrNameLst>
                                      </p:cBhvr>
                                      <p:to>
                                        <p:strVal val="visible"/>
                                      </p:to>
                                    </p:set>
                                    <p:animEffect transition="in" filter="randombar(horizontal)">
                                      <p:cBhvr>
                                        <p:cTn id="7" dur="500"/>
                                        <p:tgtEl>
                                          <p:spTgt spid="345"/>
                                        </p:tgtEl>
                                      </p:cBhvr>
                                    </p:animEffect>
                                  </p:childTnLst>
                                </p:cTn>
                              </p:par>
                              <p:par>
                                <p:cTn id="8" presetID="14" presetClass="exit" presetSubtype="10" fill="hold" nodeType="withEffect">
                                  <p:stCondLst>
                                    <p:cond delay="0"/>
                                  </p:stCondLst>
                                  <p:childTnLst>
                                    <p:animEffect transition="out" filter="randombar(horizontal)">
                                      <p:cBhvr>
                                        <p:cTn id="9" dur="500"/>
                                        <p:tgtEl>
                                          <p:spTgt spid="343"/>
                                        </p:tgtEl>
                                      </p:cBhvr>
                                    </p:animEffect>
                                    <p:set>
                                      <p:cBhvr>
                                        <p:cTn id="10" dur="1" fill="hold">
                                          <p:stCondLst>
                                            <p:cond delay="499"/>
                                          </p:stCondLst>
                                        </p:cTn>
                                        <p:tgtEl>
                                          <p:spTgt spid="343"/>
                                        </p:tgtEl>
                                        <p:attrNameLst>
                                          <p:attrName>style.visibility</p:attrName>
                                        </p:attrNameLst>
                                      </p:cBhvr>
                                      <p:to>
                                        <p:strVal val="hidden"/>
                                      </p:to>
                                    </p:set>
                                  </p:childTnLst>
                                </p:cTn>
                              </p:par>
                              <p:par>
                                <p:cTn id="11" presetID="14" presetClass="entr" presetSubtype="10" fill="hold" grpId="0" nodeType="withEffect">
                                  <p:stCondLst>
                                    <p:cond delay="200"/>
                                  </p:stCondLst>
                                  <p:childTnLst>
                                    <p:set>
                                      <p:cBhvr>
                                        <p:cTn id="12" dur="1" fill="hold">
                                          <p:stCondLst>
                                            <p:cond delay="0"/>
                                          </p:stCondLst>
                                        </p:cTn>
                                        <p:tgtEl>
                                          <p:spTgt spid="346"/>
                                        </p:tgtEl>
                                        <p:attrNameLst>
                                          <p:attrName>style.visibility</p:attrName>
                                        </p:attrNameLst>
                                      </p:cBhvr>
                                      <p:to>
                                        <p:strVal val="visible"/>
                                      </p:to>
                                    </p:set>
                                    <p:animEffect transition="in" filter="randombar(horizontal)">
                                      <p:cBhvr>
                                        <p:cTn id="13" dur="500"/>
                                        <p:tgtEl>
                                          <p:spTgt spid="346"/>
                                        </p:tgtEl>
                                      </p:cBhvr>
                                    </p:animEffect>
                                  </p:childTnLst>
                                </p:cTn>
                              </p:par>
                              <p:par>
                                <p:cTn id="14" presetID="14" presetClass="exit" presetSubtype="10" fill="hold" nodeType="withEffect">
                                  <p:stCondLst>
                                    <p:cond delay="200"/>
                                  </p:stCondLst>
                                  <p:childTnLst>
                                    <p:animEffect transition="out" filter="randombar(horizontal)">
                                      <p:cBhvr>
                                        <p:cTn id="15" dur="500"/>
                                        <p:tgtEl>
                                          <p:spTgt spid="335"/>
                                        </p:tgtEl>
                                      </p:cBhvr>
                                    </p:animEffect>
                                    <p:set>
                                      <p:cBhvr>
                                        <p:cTn id="16" dur="1" fill="hold">
                                          <p:stCondLst>
                                            <p:cond delay="499"/>
                                          </p:stCondLst>
                                        </p:cTn>
                                        <p:tgtEl>
                                          <p:spTgt spid="335"/>
                                        </p:tgtEl>
                                        <p:attrNameLst>
                                          <p:attrName>style.visibility</p:attrName>
                                        </p:attrNameLst>
                                      </p:cBhvr>
                                      <p:to>
                                        <p:strVal val="hidden"/>
                                      </p:to>
                                    </p:set>
                                  </p:childTnLst>
                                </p:cTn>
                              </p:par>
                              <p:par>
                                <p:cTn id="17" presetID="14" presetClass="entr" presetSubtype="10" fill="hold" grpId="0" nodeType="withEffect">
                                  <p:stCondLst>
                                    <p:cond delay="1800"/>
                                  </p:stCondLst>
                                  <p:childTnLst>
                                    <p:set>
                                      <p:cBhvr>
                                        <p:cTn id="18" dur="1" fill="hold">
                                          <p:stCondLst>
                                            <p:cond delay="0"/>
                                          </p:stCondLst>
                                        </p:cTn>
                                        <p:tgtEl>
                                          <p:spTgt spid="347"/>
                                        </p:tgtEl>
                                        <p:attrNameLst>
                                          <p:attrName>style.visibility</p:attrName>
                                        </p:attrNameLst>
                                      </p:cBhvr>
                                      <p:to>
                                        <p:strVal val="visible"/>
                                      </p:to>
                                    </p:set>
                                    <p:animEffect transition="in" filter="randombar(horizontal)">
                                      <p:cBhvr>
                                        <p:cTn id="19" dur="500"/>
                                        <p:tgtEl>
                                          <p:spTgt spid="347"/>
                                        </p:tgtEl>
                                      </p:cBhvr>
                                    </p:animEffect>
                                  </p:childTnLst>
                                </p:cTn>
                              </p:par>
                              <p:par>
                                <p:cTn id="20" presetID="14" presetClass="exit" presetSubtype="10" fill="hold" nodeType="withEffect">
                                  <p:stCondLst>
                                    <p:cond delay="1800"/>
                                  </p:stCondLst>
                                  <p:childTnLst>
                                    <p:animEffect transition="out" filter="randombar(horizontal)">
                                      <p:cBhvr>
                                        <p:cTn id="21" dur="500"/>
                                        <p:tgtEl>
                                          <p:spTgt spid="342"/>
                                        </p:tgtEl>
                                      </p:cBhvr>
                                    </p:animEffect>
                                    <p:set>
                                      <p:cBhvr>
                                        <p:cTn id="22" dur="1" fill="hold">
                                          <p:stCondLst>
                                            <p:cond delay="499"/>
                                          </p:stCondLst>
                                        </p:cTn>
                                        <p:tgtEl>
                                          <p:spTgt spid="342"/>
                                        </p:tgtEl>
                                        <p:attrNameLst>
                                          <p:attrName>style.visibility</p:attrName>
                                        </p:attrNameLst>
                                      </p:cBhvr>
                                      <p:to>
                                        <p:strVal val="hidden"/>
                                      </p:to>
                                    </p:set>
                                  </p:childTnLst>
                                </p:cTn>
                              </p:par>
                              <p:par>
                                <p:cTn id="23" presetID="14" presetClass="exit" presetSubtype="10" fill="hold" nodeType="withEffect">
                                  <p:stCondLst>
                                    <p:cond delay="1800"/>
                                  </p:stCondLst>
                                  <p:childTnLst>
                                    <p:animEffect transition="out" filter="randombar(horizontal)">
                                      <p:cBhvr>
                                        <p:cTn id="24" dur="500"/>
                                        <p:tgtEl>
                                          <p:spTgt spid="344"/>
                                        </p:tgtEl>
                                      </p:cBhvr>
                                    </p:animEffect>
                                    <p:set>
                                      <p:cBhvr>
                                        <p:cTn id="25" dur="1" fill="hold">
                                          <p:stCondLst>
                                            <p:cond delay="499"/>
                                          </p:stCondLst>
                                        </p:cTn>
                                        <p:tgtEl>
                                          <p:spTgt spid="344"/>
                                        </p:tgtEl>
                                        <p:attrNameLst>
                                          <p:attrName>style.visibility</p:attrName>
                                        </p:attrNameLst>
                                      </p:cBhvr>
                                      <p:to>
                                        <p:strVal val="hidden"/>
                                      </p:to>
                                    </p:set>
                                  </p:childTnLst>
                                </p:cTn>
                              </p:par>
                              <p:par>
                                <p:cTn id="26" presetID="14" presetClass="entr" presetSubtype="10" fill="hold" grpId="0" nodeType="withEffect">
                                  <p:stCondLst>
                                    <p:cond delay="900"/>
                                  </p:stCondLst>
                                  <p:childTnLst>
                                    <p:set>
                                      <p:cBhvr>
                                        <p:cTn id="27" dur="1" fill="hold">
                                          <p:stCondLst>
                                            <p:cond delay="0"/>
                                          </p:stCondLst>
                                        </p:cTn>
                                        <p:tgtEl>
                                          <p:spTgt spid="348"/>
                                        </p:tgtEl>
                                        <p:attrNameLst>
                                          <p:attrName>style.visibility</p:attrName>
                                        </p:attrNameLst>
                                      </p:cBhvr>
                                      <p:to>
                                        <p:strVal val="visible"/>
                                      </p:to>
                                    </p:set>
                                    <p:animEffect transition="in" filter="randombar(horizontal)">
                                      <p:cBhvr>
                                        <p:cTn id="28" dur="500"/>
                                        <p:tgtEl>
                                          <p:spTgt spid="34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49"/>
                                        </p:tgtEl>
                                        <p:attrNameLst>
                                          <p:attrName>style.visibility</p:attrName>
                                        </p:attrNameLst>
                                      </p:cBhvr>
                                      <p:to>
                                        <p:strVal val="visible"/>
                                      </p:to>
                                    </p:set>
                                    <p:animEffect transition="in" filter="fade">
                                      <p:cBhvr>
                                        <p:cTn id="33" dur="500"/>
                                        <p:tgtEl>
                                          <p:spTgt spid="349"/>
                                        </p:tgtEl>
                                      </p:cBhvr>
                                    </p:animEffect>
                                  </p:childTnLst>
                                </p:cTn>
                              </p:par>
                              <p:par>
                                <p:cTn id="34" presetID="10" presetClass="entr" presetSubtype="0" fill="hold"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349"/>
                                        </p:tgtEl>
                                      </p:cBhvr>
                                    </p:animEffect>
                                    <p:set>
                                      <p:cBhvr>
                                        <p:cTn id="41" dur="1" fill="hold">
                                          <p:stCondLst>
                                            <p:cond delay="499"/>
                                          </p:stCondLst>
                                        </p:cTn>
                                        <p:tgtEl>
                                          <p:spTgt spid="349"/>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18"/>
                                        </p:tgtEl>
                                      </p:cBhvr>
                                    </p:animEffect>
                                    <p:set>
                                      <p:cBhvr>
                                        <p:cTn id="44" dur="1" fill="hold">
                                          <p:stCondLst>
                                            <p:cond delay="499"/>
                                          </p:stCondLst>
                                        </p:cTn>
                                        <p:tgtEl>
                                          <p:spTgt spid="18"/>
                                        </p:tgtEl>
                                        <p:attrNameLst>
                                          <p:attrName>style.visibility</p:attrName>
                                        </p:attrNameLst>
                                      </p:cBhvr>
                                      <p:to>
                                        <p:strVal val="hidden"/>
                                      </p:to>
                                    </p:set>
                                  </p:childTnLst>
                                </p:cTn>
                              </p:par>
                              <p:par>
                                <p:cTn id="45" presetID="10" presetClass="exit" presetSubtype="0" fill="hold" nodeType="withEffect">
                                  <p:stCondLst>
                                    <p:cond delay="0"/>
                                  </p:stCondLst>
                                  <p:childTnLst>
                                    <p:animEffect transition="out" filter="fade">
                                      <p:cBhvr>
                                        <p:cTn id="46" dur="500"/>
                                        <p:tgtEl>
                                          <p:spTgt spid="341"/>
                                        </p:tgtEl>
                                      </p:cBhvr>
                                    </p:animEffect>
                                    <p:set>
                                      <p:cBhvr>
                                        <p:cTn id="47" dur="1" fill="hold">
                                          <p:stCondLst>
                                            <p:cond delay="499"/>
                                          </p:stCondLst>
                                        </p:cTn>
                                        <p:tgtEl>
                                          <p:spTgt spid="341"/>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345"/>
                                        </p:tgtEl>
                                      </p:cBhvr>
                                    </p:animEffect>
                                    <p:set>
                                      <p:cBhvr>
                                        <p:cTn id="50" dur="1" fill="hold">
                                          <p:stCondLst>
                                            <p:cond delay="499"/>
                                          </p:stCondLst>
                                        </p:cTn>
                                        <p:tgtEl>
                                          <p:spTgt spid="345"/>
                                        </p:tgtEl>
                                        <p:attrNameLst>
                                          <p:attrName>style.visibility</p:attrName>
                                        </p:attrNameLst>
                                      </p:cBhvr>
                                      <p:to>
                                        <p:strVal val="hidden"/>
                                      </p:to>
                                    </p:set>
                                  </p:childTnLst>
                                </p:cTn>
                              </p:par>
                              <p:par>
                                <p:cTn id="51" presetID="10" presetClass="exit" presetSubtype="0" fill="hold" grpId="1" nodeType="withEffect">
                                  <p:stCondLst>
                                    <p:cond delay="0"/>
                                  </p:stCondLst>
                                  <p:childTnLst>
                                    <p:animEffect transition="out" filter="fade">
                                      <p:cBhvr>
                                        <p:cTn id="52" dur="500"/>
                                        <p:tgtEl>
                                          <p:spTgt spid="346"/>
                                        </p:tgtEl>
                                      </p:cBhvr>
                                    </p:animEffect>
                                    <p:set>
                                      <p:cBhvr>
                                        <p:cTn id="53" dur="1" fill="hold">
                                          <p:stCondLst>
                                            <p:cond delay="499"/>
                                          </p:stCondLst>
                                        </p:cTn>
                                        <p:tgtEl>
                                          <p:spTgt spid="346"/>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347"/>
                                        </p:tgtEl>
                                      </p:cBhvr>
                                    </p:animEffect>
                                    <p:set>
                                      <p:cBhvr>
                                        <p:cTn id="56" dur="1" fill="hold">
                                          <p:stCondLst>
                                            <p:cond delay="499"/>
                                          </p:stCondLst>
                                        </p:cTn>
                                        <p:tgtEl>
                                          <p:spTgt spid="347"/>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500"/>
                                        <p:tgtEl>
                                          <p:spTgt spid="348"/>
                                        </p:tgtEl>
                                      </p:cBhvr>
                                    </p:animEffect>
                                    <p:set>
                                      <p:cBhvr>
                                        <p:cTn id="59" dur="1" fill="hold">
                                          <p:stCondLst>
                                            <p:cond delay="499"/>
                                          </p:stCondLst>
                                        </p:cTn>
                                        <p:tgtEl>
                                          <p:spTgt spid="348"/>
                                        </p:tgtEl>
                                        <p:attrNameLst>
                                          <p:attrName>style.visibility</p:attrName>
                                        </p:attrNameLst>
                                      </p:cBhvr>
                                      <p:to>
                                        <p:strVal val="hidden"/>
                                      </p:to>
                                    </p:set>
                                  </p:childTnLst>
                                </p:cTn>
                              </p:par>
                            </p:childTnLst>
                          </p:cTn>
                        </p:par>
                        <p:par>
                          <p:cTn id="60" fill="hold">
                            <p:stCondLst>
                              <p:cond delay="500"/>
                            </p:stCondLst>
                            <p:childTnLst>
                              <p:par>
                                <p:cTn id="61" presetID="10" presetClass="entr" presetSubtype="0" fill="hold" nodeType="after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100"/>
                                        <p:tgtEl>
                                          <p:spTgt spid="22"/>
                                        </p:tgtEl>
                                      </p:cBhvr>
                                    </p:animEffect>
                                  </p:childTnLst>
                                </p:cTn>
                              </p:par>
                              <p:par>
                                <p:cTn id="64" presetID="10" presetClass="entr" presetSubtype="0" fill="hold" nodeType="withEffect">
                                  <p:stCondLst>
                                    <p:cond delay="0"/>
                                  </p:stCondLst>
                                  <p:childTnLst>
                                    <p:set>
                                      <p:cBhvr>
                                        <p:cTn id="65" dur="1" fill="hold">
                                          <p:stCondLst>
                                            <p:cond delay="0"/>
                                          </p:stCondLst>
                                        </p:cTn>
                                        <p:tgtEl>
                                          <p:spTgt spid="80"/>
                                        </p:tgtEl>
                                        <p:attrNameLst>
                                          <p:attrName>style.visibility</p:attrName>
                                        </p:attrNameLst>
                                      </p:cBhvr>
                                      <p:to>
                                        <p:strVal val="visible"/>
                                      </p:to>
                                    </p:set>
                                    <p:animEffect transition="in" filter="fade">
                                      <p:cBhvr>
                                        <p:cTn id="66" dur="100"/>
                                        <p:tgtEl>
                                          <p:spTgt spid="80"/>
                                        </p:tgtEl>
                                      </p:cBhvr>
                                    </p:animEffect>
                                  </p:childTnLst>
                                </p:cTn>
                              </p:par>
                              <p:par>
                                <p:cTn id="67" presetID="10" presetClass="entr" presetSubtype="0" fill="hold" nodeType="withEffect">
                                  <p:stCondLst>
                                    <p:cond delay="0"/>
                                  </p:stCondLst>
                                  <p:childTnLst>
                                    <p:set>
                                      <p:cBhvr>
                                        <p:cTn id="68" dur="1" fill="hold">
                                          <p:stCondLst>
                                            <p:cond delay="0"/>
                                          </p:stCondLst>
                                        </p:cTn>
                                        <p:tgtEl>
                                          <p:spTgt spid="322"/>
                                        </p:tgtEl>
                                        <p:attrNameLst>
                                          <p:attrName>style.visibility</p:attrName>
                                        </p:attrNameLst>
                                      </p:cBhvr>
                                      <p:to>
                                        <p:strVal val="visible"/>
                                      </p:to>
                                    </p:set>
                                    <p:animEffect transition="in" filter="fade">
                                      <p:cBhvr>
                                        <p:cTn id="69" dur="100"/>
                                        <p:tgtEl>
                                          <p:spTgt spid="322"/>
                                        </p:tgtEl>
                                      </p:cBhvr>
                                    </p:animEffect>
                                  </p:childTnLst>
                                </p:cTn>
                              </p:par>
                            </p:childTnLst>
                          </p:cTn>
                        </p:par>
                        <p:par>
                          <p:cTn id="70" fill="hold">
                            <p:stCondLst>
                              <p:cond delay="600"/>
                            </p:stCondLst>
                            <p:childTnLst>
                              <p:par>
                                <p:cTn id="71" presetID="10" presetClass="entr" presetSubtype="0" fill="hold" nodeType="afterEffect">
                                  <p:stCondLst>
                                    <p:cond delay="0"/>
                                  </p:stCondLst>
                                  <p:childTnLst>
                                    <p:set>
                                      <p:cBhvr>
                                        <p:cTn id="72" dur="1" fill="hold">
                                          <p:stCondLst>
                                            <p:cond delay="0"/>
                                          </p:stCondLst>
                                        </p:cTn>
                                        <p:tgtEl>
                                          <p:spTgt spid="575"/>
                                        </p:tgtEl>
                                        <p:attrNameLst>
                                          <p:attrName>style.visibility</p:attrName>
                                        </p:attrNameLst>
                                      </p:cBhvr>
                                      <p:to>
                                        <p:strVal val="visible"/>
                                      </p:to>
                                    </p:set>
                                    <p:animEffect transition="in" filter="fade">
                                      <p:cBhvr>
                                        <p:cTn id="73" dur="100"/>
                                        <p:tgtEl>
                                          <p:spTgt spid="575"/>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25"/>
                                        </p:tgtEl>
                                        <p:attrNameLst>
                                          <p:attrName>style.visibility</p:attrName>
                                        </p:attrNameLst>
                                      </p:cBhvr>
                                      <p:to>
                                        <p:strVal val="visible"/>
                                      </p:to>
                                    </p:set>
                                    <p:animEffect transition="in" filter="fade">
                                      <p:cBhvr>
                                        <p:cTn id="76" dur="100"/>
                                        <p:tgtEl>
                                          <p:spTgt spid="325"/>
                                        </p:tgtEl>
                                      </p:cBhvr>
                                    </p:animEffect>
                                  </p:childTnLst>
                                </p:cTn>
                              </p:par>
                            </p:childTnLst>
                          </p:cTn>
                        </p:par>
                        <p:par>
                          <p:cTn id="77" fill="hold">
                            <p:stCondLst>
                              <p:cond delay="700"/>
                            </p:stCondLst>
                            <p:childTnLst>
                              <p:par>
                                <p:cTn id="78" presetID="10" presetClass="entr" presetSubtype="0"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Effect transition="in" filter="fade">
                                      <p:cBhvr>
                                        <p:cTn id="80" dur="100"/>
                                        <p:tgtEl>
                                          <p:spTgt spid="20"/>
                                        </p:tgtEl>
                                      </p:cBhvr>
                                    </p:animEffect>
                                  </p:childTnLst>
                                </p:cTn>
                              </p:par>
                            </p:childTnLst>
                          </p:cTn>
                        </p:par>
                        <p:par>
                          <p:cTn id="81" fill="hold">
                            <p:stCondLst>
                              <p:cond delay="800"/>
                            </p:stCondLst>
                            <p:childTnLst>
                              <p:par>
                                <p:cTn id="82" presetID="14" presetClass="entr" presetSubtype="10" fill="hold" grpId="0" nodeType="afterEffect">
                                  <p:stCondLst>
                                    <p:cond delay="0"/>
                                  </p:stCondLst>
                                  <p:childTnLst>
                                    <p:set>
                                      <p:cBhvr>
                                        <p:cTn id="83" dur="1" fill="hold">
                                          <p:stCondLst>
                                            <p:cond delay="0"/>
                                          </p:stCondLst>
                                        </p:cTn>
                                        <p:tgtEl>
                                          <p:spTgt spid="323"/>
                                        </p:tgtEl>
                                        <p:attrNameLst>
                                          <p:attrName>style.visibility</p:attrName>
                                        </p:attrNameLst>
                                      </p:cBhvr>
                                      <p:to>
                                        <p:strVal val="visible"/>
                                      </p:to>
                                    </p:set>
                                    <p:animEffect transition="in" filter="randombar(horizontal)">
                                      <p:cBhvr>
                                        <p:cTn id="84" dur="100"/>
                                        <p:tgtEl>
                                          <p:spTgt spid="323"/>
                                        </p:tgtEl>
                                      </p:cBhvr>
                                    </p:animEffect>
                                  </p:childTnLst>
                                </p:cTn>
                              </p:par>
                            </p:childTnLst>
                          </p:cTn>
                        </p:par>
                        <p:par>
                          <p:cTn id="85" fill="hold">
                            <p:stCondLst>
                              <p:cond delay="900"/>
                            </p:stCondLst>
                            <p:childTnLst>
                              <p:par>
                                <p:cTn id="86" presetID="22" presetClass="entr" presetSubtype="8" fill="hold" nodeType="after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wipe(left)">
                                      <p:cBhvr>
                                        <p:cTn id="88" dur="100"/>
                                        <p:tgtEl>
                                          <p:spTgt spid="42"/>
                                        </p:tgtEl>
                                      </p:cBhvr>
                                    </p:animEffect>
                                  </p:childTnLst>
                                </p:cTn>
                              </p:par>
                            </p:childTnLst>
                          </p:cTn>
                        </p:par>
                        <p:par>
                          <p:cTn id="89" fill="hold">
                            <p:stCondLst>
                              <p:cond delay="1000"/>
                            </p:stCondLst>
                            <p:childTnLst>
                              <p:par>
                                <p:cTn id="90" presetID="10" presetClass="entr" presetSubtype="0" fill="hold" nodeType="afterEffect">
                                  <p:stCondLst>
                                    <p:cond delay="0"/>
                                  </p:stCondLst>
                                  <p:childTnLst>
                                    <p:set>
                                      <p:cBhvr>
                                        <p:cTn id="91" dur="1" fill="hold">
                                          <p:stCondLst>
                                            <p:cond delay="0"/>
                                          </p:stCondLst>
                                        </p:cTn>
                                        <p:tgtEl>
                                          <p:spTgt spid="21"/>
                                        </p:tgtEl>
                                        <p:attrNameLst>
                                          <p:attrName>style.visibility</p:attrName>
                                        </p:attrNameLst>
                                      </p:cBhvr>
                                      <p:to>
                                        <p:strVal val="visible"/>
                                      </p:to>
                                    </p:set>
                                    <p:animEffect transition="in" filter="fade">
                                      <p:cBhvr>
                                        <p:cTn id="92" dur="100"/>
                                        <p:tgtEl>
                                          <p:spTgt spid="21"/>
                                        </p:tgtEl>
                                      </p:cBhvr>
                                    </p:animEffect>
                                  </p:childTnLst>
                                </p:cTn>
                              </p:par>
                            </p:childTnLst>
                          </p:cTn>
                        </p:par>
                        <p:par>
                          <p:cTn id="93" fill="hold">
                            <p:stCondLst>
                              <p:cond delay="1100"/>
                            </p:stCondLst>
                            <p:childTnLst>
                              <p:par>
                                <p:cTn id="94" presetID="22" presetClass="entr" presetSubtype="8" fill="hold" nodeType="afterEffect">
                                  <p:stCondLst>
                                    <p:cond delay="0"/>
                                  </p:stCondLst>
                                  <p:childTnLst>
                                    <p:set>
                                      <p:cBhvr>
                                        <p:cTn id="95" dur="1" fill="hold">
                                          <p:stCondLst>
                                            <p:cond delay="0"/>
                                          </p:stCondLst>
                                        </p:cTn>
                                        <p:tgtEl>
                                          <p:spTgt spid="44"/>
                                        </p:tgtEl>
                                        <p:attrNameLst>
                                          <p:attrName>style.visibility</p:attrName>
                                        </p:attrNameLst>
                                      </p:cBhvr>
                                      <p:to>
                                        <p:strVal val="visible"/>
                                      </p:to>
                                    </p:set>
                                    <p:animEffect transition="in" filter="wipe(left)">
                                      <p:cBhvr>
                                        <p:cTn id="96" dur="100"/>
                                        <p:tgtEl>
                                          <p:spTgt spid="44"/>
                                        </p:tgtEl>
                                      </p:cBhvr>
                                    </p:animEffect>
                                  </p:childTnLst>
                                </p:cTn>
                              </p:par>
                            </p:childTnLst>
                          </p:cTn>
                        </p:par>
                        <p:par>
                          <p:cTn id="97" fill="hold">
                            <p:stCondLst>
                              <p:cond delay="1200"/>
                            </p:stCondLst>
                            <p:childTnLst>
                              <p:par>
                                <p:cTn id="98" presetID="14" presetClass="entr" presetSubtype="10" fill="hold" grpId="0" nodeType="afterEffect">
                                  <p:stCondLst>
                                    <p:cond delay="0"/>
                                  </p:stCondLst>
                                  <p:childTnLst>
                                    <p:set>
                                      <p:cBhvr>
                                        <p:cTn id="99" dur="1" fill="hold">
                                          <p:stCondLst>
                                            <p:cond delay="0"/>
                                          </p:stCondLst>
                                        </p:cTn>
                                        <p:tgtEl>
                                          <p:spTgt spid="39"/>
                                        </p:tgtEl>
                                        <p:attrNameLst>
                                          <p:attrName>style.visibility</p:attrName>
                                        </p:attrNameLst>
                                      </p:cBhvr>
                                      <p:to>
                                        <p:strVal val="visible"/>
                                      </p:to>
                                    </p:set>
                                    <p:animEffect transition="in" filter="randombar(horizontal)">
                                      <p:cBhvr>
                                        <p:cTn id="100" dur="100"/>
                                        <p:tgtEl>
                                          <p:spTgt spid="39"/>
                                        </p:tgtEl>
                                      </p:cBhvr>
                                    </p:animEffect>
                                  </p:childTnLst>
                                </p:cTn>
                              </p:par>
                            </p:childTnLst>
                          </p:cTn>
                        </p:par>
                        <p:par>
                          <p:cTn id="101" fill="hold">
                            <p:stCondLst>
                              <p:cond delay="1300"/>
                            </p:stCondLst>
                            <p:childTnLst>
                              <p:par>
                                <p:cTn id="102" presetID="10" presetClass="entr" presetSubtype="0" fill="hold" nodeType="afterEffect">
                                  <p:stCondLst>
                                    <p:cond delay="0"/>
                                  </p:stCondLst>
                                  <p:childTnLst>
                                    <p:set>
                                      <p:cBhvr>
                                        <p:cTn id="103" dur="1" fill="hold">
                                          <p:stCondLst>
                                            <p:cond delay="0"/>
                                          </p:stCondLst>
                                        </p:cTn>
                                        <p:tgtEl>
                                          <p:spTgt spid="75"/>
                                        </p:tgtEl>
                                        <p:attrNameLst>
                                          <p:attrName>style.visibility</p:attrName>
                                        </p:attrNameLst>
                                      </p:cBhvr>
                                      <p:to>
                                        <p:strVal val="visible"/>
                                      </p:to>
                                    </p:set>
                                    <p:animEffect transition="in" filter="fade">
                                      <p:cBhvr>
                                        <p:cTn id="104" dur="100"/>
                                        <p:tgtEl>
                                          <p:spTgt spid="75"/>
                                        </p:tgtEl>
                                      </p:cBhvr>
                                    </p:animEffect>
                                  </p:childTnLst>
                                </p:cTn>
                              </p:par>
                            </p:childTnLst>
                          </p:cTn>
                        </p:par>
                        <p:par>
                          <p:cTn id="105" fill="hold">
                            <p:stCondLst>
                              <p:cond delay="1400"/>
                            </p:stCondLst>
                            <p:childTnLst>
                              <p:par>
                                <p:cTn id="106" presetID="10" presetClass="entr" presetSubtype="0" fill="hold" nodeType="afterEffect">
                                  <p:stCondLst>
                                    <p:cond delay="0"/>
                                  </p:stCondLst>
                                  <p:childTnLst>
                                    <p:set>
                                      <p:cBhvr>
                                        <p:cTn id="107" dur="1" fill="hold">
                                          <p:stCondLst>
                                            <p:cond delay="0"/>
                                          </p:stCondLst>
                                        </p:cTn>
                                        <p:tgtEl>
                                          <p:spTgt spid="76"/>
                                        </p:tgtEl>
                                        <p:attrNameLst>
                                          <p:attrName>style.visibility</p:attrName>
                                        </p:attrNameLst>
                                      </p:cBhvr>
                                      <p:to>
                                        <p:strVal val="visible"/>
                                      </p:to>
                                    </p:set>
                                    <p:animEffect transition="in" filter="fade">
                                      <p:cBhvr>
                                        <p:cTn id="108" dur="100"/>
                                        <p:tgtEl>
                                          <p:spTgt spid="76"/>
                                        </p:tgtEl>
                                      </p:cBhvr>
                                    </p:animEffect>
                                  </p:childTnLst>
                                </p:cTn>
                              </p:par>
                            </p:childTnLst>
                          </p:cTn>
                        </p:par>
                        <p:par>
                          <p:cTn id="109" fill="hold">
                            <p:stCondLst>
                              <p:cond delay="1500"/>
                            </p:stCondLst>
                            <p:childTnLst>
                              <p:par>
                                <p:cTn id="110" presetID="14" presetClass="entr" presetSubtype="10" fill="hold" nodeType="afterEffect">
                                  <p:stCondLst>
                                    <p:cond delay="0"/>
                                  </p:stCondLst>
                                  <p:childTnLst>
                                    <p:set>
                                      <p:cBhvr>
                                        <p:cTn id="111" dur="1" fill="hold">
                                          <p:stCondLst>
                                            <p:cond delay="0"/>
                                          </p:stCondLst>
                                        </p:cTn>
                                        <p:tgtEl>
                                          <p:spTgt spid="372"/>
                                        </p:tgtEl>
                                        <p:attrNameLst>
                                          <p:attrName>style.visibility</p:attrName>
                                        </p:attrNameLst>
                                      </p:cBhvr>
                                      <p:to>
                                        <p:strVal val="visible"/>
                                      </p:to>
                                    </p:set>
                                    <p:animEffect transition="in" filter="randombar(horizontal)">
                                      <p:cBhvr>
                                        <p:cTn id="112" dur="100"/>
                                        <p:tgtEl>
                                          <p:spTgt spid="372"/>
                                        </p:tgtEl>
                                      </p:cBhvr>
                                    </p:animEffect>
                                  </p:childTnLst>
                                </p:cTn>
                              </p:par>
                            </p:childTnLst>
                          </p:cTn>
                        </p:par>
                        <p:par>
                          <p:cTn id="113" fill="hold">
                            <p:stCondLst>
                              <p:cond delay="1600"/>
                            </p:stCondLst>
                            <p:childTnLst>
                              <p:par>
                                <p:cTn id="114" presetID="14" presetClass="entr" presetSubtype="10" fill="hold" nodeType="afterEffect">
                                  <p:stCondLst>
                                    <p:cond delay="0"/>
                                  </p:stCondLst>
                                  <p:childTnLst>
                                    <p:set>
                                      <p:cBhvr>
                                        <p:cTn id="115" dur="1" fill="hold">
                                          <p:stCondLst>
                                            <p:cond delay="0"/>
                                          </p:stCondLst>
                                        </p:cTn>
                                        <p:tgtEl>
                                          <p:spTgt spid="408"/>
                                        </p:tgtEl>
                                        <p:attrNameLst>
                                          <p:attrName>style.visibility</p:attrName>
                                        </p:attrNameLst>
                                      </p:cBhvr>
                                      <p:to>
                                        <p:strVal val="visible"/>
                                      </p:to>
                                    </p:set>
                                    <p:animEffect transition="in" filter="randombar(horizontal)">
                                      <p:cBhvr>
                                        <p:cTn id="116" dur="100"/>
                                        <p:tgtEl>
                                          <p:spTgt spid="408"/>
                                        </p:tgtEl>
                                      </p:cBhvr>
                                    </p:animEffect>
                                  </p:childTnLst>
                                </p:cTn>
                              </p:par>
                            </p:childTnLst>
                          </p:cTn>
                        </p:par>
                        <p:par>
                          <p:cTn id="117" fill="hold">
                            <p:stCondLst>
                              <p:cond delay="1700"/>
                            </p:stCondLst>
                            <p:childTnLst>
                              <p:par>
                                <p:cTn id="118" presetID="14" presetClass="entr" presetSubtype="10" fill="hold" nodeType="afterEffect">
                                  <p:stCondLst>
                                    <p:cond delay="0"/>
                                  </p:stCondLst>
                                  <p:childTnLst>
                                    <p:set>
                                      <p:cBhvr>
                                        <p:cTn id="119" dur="1" fill="hold">
                                          <p:stCondLst>
                                            <p:cond delay="0"/>
                                          </p:stCondLst>
                                        </p:cTn>
                                        <p:tgtEl>
                                          <p:spTgt spid="354"/>
                                        </p:tgtEl>
                                        <p:attrNameLst>
                                          <p:attrName>style.visibility</p:attrName>
                                        </p:attrNameLst>
                                      </p:cBhvr>
                                      <p:to>
                                        <p:strVal val="visible"/>
                                      </p:to>
                                    </p:set>
                                    <p:animEffect transition="in" filter="randombar(horizontal)">
                                      <p:cBhvr>
                                        <p:cTn id="120" dur="100"/>
                                        <p:tgtEl>
                                          <p:spTgt spid="354"/>
                                        </p:tgtEl>
                                      </p:cBhvr>
                                    </p:animEffect>
                                  </p:childTnLst>
                                </p:cTn>
                              </p:par>
                            </p:childTnLst>
                          </p:cTn>
                        </p:par>
                        <p:par>
                          <p:cTn id="121" fill="hold">
                            <p:stCondLst>
                              <p:cond delay="1800"/>
                            </p:stCondLst>
                            <p:childTnLst>
                              <p:par>
                                <p:cTn id="122" presetID="14" presetClass="entr" presetSubtype="10" fill="hold" nodeType="afterEffect">
                                  <p:stCondLst>
                                    <p:cond delay="0"/>
                                  </p:stCondLst>
                                  <p:childTnLst>
                                    <p:set>
                                      <p:cBhvr>
                                        <p:cTn id="123" dur="1" fill="hold">
                                          <p:stCondLst>
                                            <p:cond delay="0"/>
                                          </p:stCondLst>
                                        </p:cTn>
                                        <p:tgtEl>
                                          <p:spTgt spid="390"/>
                                        </p:tgtEl>
                                        <p:attrNameLst>
                                          <p:attrName>style.visibility</p:attrName>
                                        </p:attrNameLst>
                                      </p:cBhvr>
                                      <p:to>
                                        <p:strVal val="visible"/>
                                      </p:to>
                                    </p:set>
                                    <p:animEffect transition="in" filter="randombar(horizontal)">
                                      <p:cBhvr>
                                        <p:cTn id="124" dur="100"/>
                                        <p:tgtEl>
                                          <p:spTgt spid="390"/>
                                        </p:tgtEl>
                                      </p:cBhvr>
                                    </p:animEffect>
                                  </p:childTnLst>
                                </p:cTn>
                              </p:par>
                            </p:childTnLst>
                          </p:cTn>
                        </p:par>
                        <p:par>
                          <p:cTn id="125" fill="hold">
                            <p:stCondLst>
                              <p:cond delay="1900"/>
                            </p:stCondLst>
                            <p:childTnLst>
                              <p:par>
                                <p:cTn id="126" presetID="14" presetClass="entr" presetSubtype="10" fill="hold" nodeType="afterEffect">
                                  <p:stCondLst>
                                    <p:cond delay="0"/>
                                  </p:stCondLst>
                                  <p:childTnLst>
                                    <p:set>
                                      <p:cBhvr>
                                        <p:cTn id="127" dur="1" fill="hold">
                                          <p:stCondLst>
                                            <p:cond delay="0"/>
                                          </p:stCondLst>
                                        </p:cTn>
                                        <p:tgtEl>
                                          <p:spTgt spid="426"/>
                                        </p:tgtEl>
                                        <p:attrNameLst>
                                          <p:attrName>style.visibility</p:attrName>
                                        </p:attrNameLst>
                                      </p:cBhvr>
                                      <p:to>
                                        <p:strVal val="visible"/>
                                      </p:to>
                                    </p:set>
                                    <p:animEffect transition="in" filter="randombar(horizontal)">
                                      <p:cBhvr>
                                        <p:cTn id="128" dur="100"/>
                                        <p:tgtEl>
                                          <p:spTgt spid="426"/>
                                        </p:tgtEl>
                                      </p:cBhvr>
                                    </p:animEffect>
                                  </p:childTnLst>
                                </p:cTn>
                              </p:par>
                            </p:childTnLst>
                          </p:cTn>
                        </p:par>
                        <p:par>
                          <p:cTn id="129" fill="hold">
                            <p:stCondLst>
                              <p:cond delay="2000"/>
                            </p:stCondLst>
                            <p:childTnLst>
                              <p:par>
                                <p:cTn id="130" presetID="14" presetClass="entr" presetSubtype="10" fill="hold" nodeType="afterEffect">
                                  <p:stCondLst>
                                    <p:cond delay="0"/>
                                  </p:stCondLst>
                                  <p:childTnLst>
                                    <p:set>
                                      <p:cBhvr>
                                        <p:cTn id="131" dur="1" fill="hold">
                                          <p:stCondLst>
                                            <p:cond delay="0"/>
                                          </p:stCondLst>
                                        </p:cTn>
                                        <p:tgtEl>
                                          <p:spTgt spid="444"/>
                                        </p:tgtEl>
                                        <p:attrNameLst>
                                          <p:attrName>style.visibility</p:attrName>
                                        </p:attrNameLst>
                                      </p:cBhvr>
                                      <p:to>
                                        <p:strVal val="visible"/>
                                      </p:to>
                                    </p:set>
                                    <p:animEffect transition="in" filter="randombar(horizontal)">
                                      <p:cBhvr>
                                        <p:cTn id="132" dur="100"/>
                                        <p:tgtEl>
                                          <p:spTgt spid="444"/>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2" fill="hold" nodeType="clickEffect">
                                  <p:stCondLst>
                                    <p:cond delay="0"/>
                                  </p:stCondLst>
                                  <p:childTnLst>
                                    <p:set>
                                      <p:cBhvr>
                                        <p:cTn id="136" dur="1" fill="hold">
                                          <p:stCondLst>
                                            <p:cond delay="0"/>
                                          </p:stCondLst>
                                        </p:cTn>
                                        <p:tgtEl>
                                          <p:spTgt spid="340"/>
                                        </p:tgtEl>
                                        <p:attrNameLst>
                                          <p:attrName>style.visibility</p:attrName>
                                        </p:attrNameLst>
                                      </p:cBhvr>
                                      <p:to>
                                        <p:strVal val="visible"/>
                                      </p:to>
                                    </p:set>
                                    <p:animEffect transition="in" filter="wipe(right)">
                                      <p:cBhvr>
                                        <p:cTn id="137" dur="500"/>
                                        <p:tgtEl>
                                          <p:spTgt spid="340"/>
                                        </p:tgtEl>
                                      </p:cBhvr>
                                    </p:animEffect>
                                  </p:childTnLst>
                                </p:cTn>
                              </p:par>
                            </p:childTnLst>
                          </p:cTn>
                        </p:par>
                        <p:par>
                          <p:cTn id="138" fill="hold">
                            <p:stCondLst>
                              <p:cond delay="500"/>
                            </p:stCondLst>
                            <p:childTnLst>
                              <p:par>
                                <p:cTn id="139" presetID="10" presetClass="entr" presetSubtype="0" fill="hold" nodeType="afterEffect">
                                  <p:stCondLst>
                                    <p:cond delay="0"/>
                                  </p:stCondLst>
                                  <p:childTnLst>
                                    <p:set>
                                      <p:cBhvr>
                                        <p:cTn id="140" dur="1" fill="hold">
                                          <p:stCondLst>
                                            <p:cond delay="0"/>
                                          </p:stCondLst>
                                        </p:cTn>
                                        <p:tgtEl>
                                          <p:spTgt spid="326"/>
                                        </p:tgtEl>
                                        <p:attrNameLst>
                                          <p:attrName>style.visibility</p:attrName>
                                        </p:attrNameLst>
                                      </p:cBhvr>
                                      <p:to>
                                        <p:strVal val="visible"/>
                                      </p:to>
                                    </p:set>
                                    <p:animEffect transition="in" filter="fade">
                                      <p:cBhvr>
                                        <p:cTn id="141" dur="200"/>
                                        <p:tgtEl>
                                          <p:spTgt spid="326"/>
                                        </p:tgtEl>
                                      </p:cBhvr>
                                    </p:animEffect>
                                  </p:childTnLst>
                                </p:cTn>
                              </p:par>
                            </p:childTnLst>
                          </p:cTn>
                        </p:par>
                        <p:par>
                          <p:cTn id="142" fill="hold">
                            <p:stCondLst>
                              <p:cond delay="700"/>
                            </p:stCondLst>
                            <p:childTnLst>
                              <p:par>
                                <p:cTn id="143" presetID="10" presetClass="entr" presetSubtype="0" fill="hold" nodeType="afterEffect">
                                  <p:stCondLst>
                                    <p:cond delay="0"/>
                                  </p:stCondLst>
                                  <p:childTnLst>
                                    <p:set>
                                      <p:cBhvr>
                                        <p:cTn id="144" dur="1" fill="hold">
                                          <p:stCondLst>
                                            <p:cond delay="0"/>
                                          </p:stCondLst>
                                        </p:cTn>
                                        <p:tgtEl>
                                          <p:spTgt spid="576"/>
                                        </p:tgtEl>
                                        <p:attrNameLst>
                                          <p:attrName>style.visibility</p:attrName>
                                        </p:attrNameLst>
                                      </p:cBhvr>
                                      <p:to>
                                        <p:strVal val="visible"/>
                                      </p:to>
                                    </p:set>
                                    <p:animEffect transition="in" filter="fade">
                                      <p:cBhvr>
                                        <p:cTn id="145" dur="200"/>
                                        <p:tgtEl>
                                          <p:spTgt spid="576"/>
                                        </p:tgtEl>
                                      </p:cBhvr>
                                    </p:animEffect>
                                  </p:childTnLst>
                                </p:cTn>
                              </p:par>
                            </p:childTnLst>
                          </p:cTn>
                        </p:par>
                        <p:par>
                          <p:cTn id="146" fill="hold">
                            <p:stCondLst>
                              <p:cond delay="900"/>
                            </p:stCondLst>
                            <p:childTnLst>
                              <p:par>
                                <p:cTn id="147" presetID="10" presetClass="entr" presetSubtype="0" fill="hold" nodeType="afterEffect">
                                  <p:stCondLst>
                                    <p:cond delay="0"/>
                                  </p:stCondLst>
                                  <p:childTnLst>
                                    <p:set>
                                      <p:cBhvr>
                                        <p:cTn id="148" dur="1" fill="hold">
                                          <p:stCondLst>
                                            <p:cond delay="0"/>
                                          </p:stCondLst>
                                        </p:cTn>
                                        <p:tgtEl>
                                          <p:spTgt spid="81"/>
                                        </p:tgtEl>
                                        <p:attrNameLst>
                                          <p:attrName>style.visibility</p:attrName>
                                        </p:attrNameLst>
                                      </p:cBhvr>
                                      <p:to>
                                        <p:strVal val="visible"/>
                                      </p:to>
                                    </p:set>
                                    <p:animEffect transition="in" filter="fade">
                                      <p:cBhvr>
                                        <p:cTn id="149" dur="200"/>
                                        <p:tgtEl>
                                          <p:spTgt spid="81"/>
                                        </p:tgtEl>
                                      </p:cBhvr>
                                    </p:animEffect>
                                  </p:childTnLst>
                                </p:cTn>
                              </p:par>
                            </p:childTnLst>
                          </p:cTn>
                        </p:par>
                        <p:par>
                          <p:cTn id="150" fill="hold">
                            <p:stCondLst>
                              <p:cond delay="1100"/>
                            </p:stCondLst>
                            <p:childTnLst>
                              <p:par>
                                <p:cTn id="151" presetID="22" presetClass="entr" presetSubtype="1" fill="hold" nodeType="afterEffect">
                                  <p:stCondLst>
                                    <p:cond delay="0"/>
                                  </p:stCondLst>
                                  <p:childTnLst>
                                    <p:set>
                                      <p:cBhvr>
                                        <p:cTn id="152" dur="1" fill="hold">
                                          <p:stCondLst>
                                            <p:cond delay="0"/>
                                          </p:stCondLst>
                                        </p:cTn>
                                        <p:tgtEl>
                                          <p:spTgt spid="57"/>
                                        </p:tgtEl>
                                        <p:attrNameLst>
                                          <p:attrName>style.visibility</p:attrName>
                                        </p:attrNameLst>
                                      </p:cBhvr>
                                      <p:to>
                                        <p:strVal val="visible"/>
                                      </p:to>
                                    </p:set>
                                    <p:animEffect transition="in" filter="wipe(up)">
                                      <p:cBhvr>
                                        <p:cTn id="153" dur="200"/>
                                        <p:tgtEl>
                                          <p:spTgt spid="57"/>
                                        </p:tgtEl>
                                      </p:cBhvr>
                                    </p:animEffect>
                                  </p:childTnLst>
                                </p:cTn>
                              </p:par>
                            </p:childTnLst>
                          </p:cTn>
                        </p:par>
                        <p:par>
                          <p:cTn id="154" fill="hold">
                            <p:stCondLst>
                              <p:cond delay="1300"/>
                            </p:stCondLst>
                            <p:childTnLst>
                              <p:par>
                                <p:cTn id="155" presetID="10" presetClass="entr" presetSubtype="0" fill="hold" nodeType="afterEffect">
                                  <p:stCondLst>
                                    <p:cond delay="0"/>
                                  </p:stCondLst>
                                  <p:childTnLst>
                                    <p:set>
                                      <p:cBhvr>
                                        <p:cTn id="156" dur="1" fill="hold">
                                          <p:stCondLst>
                                            <p:cond delay="0"/>
                                          </p:stCondLst>
                                        </p:cTn>
                                        <p:tgtEl>
                                          <p:spTgt spid="55"/>
                                        </p:tgtEl>
                                        <p:attrNameLst>
                                          <p:attrName>style.visibility</p:attrName>
                                        </p:attrNameLst>
                                      </p:cBhvr>
                                      <p:to>
                                        <p:strVal val="visible"/>
                                      </p:to>
                                    </p:set>
                                    <p:animEffect transition="in" filter="fade">
                                      <p:cBhvr>
                                        <p:cTn id="157" dur="200"/>
                                        <p:tgtEl>
                                          <p:spTgt spid="55"/>
                                        </p:tgtEl>
                                      </p:cBhvr>
                                    </p:animEffect>
                                  </p:childTnLst>
                                </p:cTn>
                              </p:par>
                            </p:childTnLst>
                          </p:cTn>
                        </p:par>
                        <p:par>
                          <p:cTn id="158" fill="hold">
                            <p:stCondLst>
                              <p:cond delay="1500"/>
                            </p:stCondLst>
                            <p:childTnLst>
                              <p:par>
                                <p:cTn id="159" presetID="14" presetClass="entr" presetSubtype="10" fill="hold" grpId="0" nodeType="afterEffect">
                                  <p:stCondLst>
                                    <p:cond delay="0"/>
                                  </p:stCondLst>
                                  <p:childTnLst>
                                    <p:set>
                                      <p:cBhvr>
                                        <p:cTn id="160" dur="1" fill="hold">
                                          <p:stCondLst>
                                            <p:cond delay="0"/>
                                          </p:stCondLst>
                                        </p:cTn>
                                        <p:tgtEl>
                                          <p:spTgt spid="96"/>
                                        </p:tgtEl>
                                        <p:attrNameLst>
                                          <p:attrName>style.visibility</p:attrName>
                                        </p:attrNameLst>
                                      </p:cBhvr>
                                      <p:to>
                                        <p:strVal val="visible"/>
                                      </p:to>
                                    </p:set>
                                    <p:animEffect transition="in" filter="randombar(horizontal)">
                                      <p:cBhvr>
                                        <p:cTn id="161" dur="200"/>
                                        <p:tgtEl>
                                          <p:spTgt spid="96"/>
                                        </p:tgtEl>
                                      </p:cBhvr>
                                    </p:animEffect>
                                  </p:childTnLst>
                                </p:cTn>
                              </p:par>
                              <p:par>
                                <p:cTn id="162" presetID="10" presetClass="entr" presetSubtype="0" fill="hold" nodeType="withEffect">
                                  <p:stCondLst>
                                    <p:cond delay="0"/>
                                  </p:stCondLst>
                                  <p:childTnLst>
                                    <p:set>
                                      <p:cBhvr>
                                        <p:cTn id="163" dur="1" fill="hold">
                                          <p:stCondLst>
                                            <p:cond delay="0"/>
                                          </p:stCondLst>
                                        </p:cTn>
                                        <p:tgtEl>
                                          <p:spTgt spid="97"/>
                                        </p:tgtEl>
                                        <p:attrNameLst>
                                          <p:attrName>style.visibility</p:attrName>
                                        </p:attrNameLst>
                                      </p:cBhvr>
                                      <p:to>
                                        <p:strVal val="visible"/>
                                      </p:to>
                                    </p:set>
                                    <p:animEffect transition="in" filter="fade">
                                      <p:cBhvr>
                                        <p:cTn id="164" dur="200"/>
                                        <p:tgtEl>
                                          <p:spTgt spid="97"/>
                                        </p:tgtEl>
                                      </p:cBhvr>
                                    </p:animEffect>
                                  </p:childTnLst>
                                </p:cTn>
                              </p:par>
                            </p:childTnLst>
                          </p:cTn>
                        </p:par>
                        <p:par>
                          <p:cTn id="165" fill="hold">
                            <p:stCondLst>
                              <p:cond delay="1700"/>
                            </p:stCondLst>
                            <p:childTnLst>
                              <p:par>
                                <p:cTn id="166" presetID="10" presetClass="entr" presetSubtype="0" fill="hold" nodeType="afterEffect">
                                  <p:stCondLst>
                                    <p:cond delay="0"/>
                                  </p:stCondLst>
                                  <p:childTnLst>
                                    <p:set>
                                      <p:cBhvr>
                                        <p:cTn id="167" dur="1" fill="hold">
                                          <p:stCondLst>
                                            <p:cond delay="0"/>
                                          </p:stCondLst>
                                        </p:cTn>
                                        <p:tgtEl>
                                          <p:spTgt spid="98"/>
                                        </p:tgtEl>
                                        <p:attrNameLst>
                                          <p:attrName>style.visibility</p:attrName>
                                        </p:attrNameLst>
                                      </p:cBhvr>
                                      <p:to>
                                        <p:strVal val="visible"/>
                                      </p:to>
                                    </p:set>
                                    <p:animEffect transition="in" filter="fade">
                                      <p:cBhvr>
                                        <p:cTn id="168" dur="200"/>
                                        <p:tgtEl>
                                          <p:spTgt spid="98"/>
                                        </p:tgtEl>
                                      </p:cBhvr>
                                    </p:animEffect>
                                  </p:childTnLst>
                                </p:cTn>
                              </p:par>
                            </p:childTnLst>
                          </p:cTn>
                        </p:par>
                        <p:par>
                          <p:cTn id="169" fill="hold">
                            <p:stCondLst>
                              <p:cond delay="1900"/>
                            </p:stCondLst>
                            <p:childTnLst>
                              <p:par>
                                <p:cTn id="170" presetID="14" presetClass="entr" presetSubtype="10" fill="hold" nodeType="afterEffect">
                                  <p:stCondLst>
                                    <p:cond delay="0"/>
                                  </p:stCondLst>
                                  <p:childTnLst>
                                    <p:set>
                                      <p:cBhvr>
                                        <p:cTn id="171" dur="1" fill="hold">
                                          <p:stCondLst>
                                            <p:cond delay="0"/>
                                          </p:stCondLst>
                                        </p:cTn>
                                        <p:tgtEl>
                                          <p:spTgt spid="484"/>
                                        </p:tgtEl>
                                        <p:attrNameLst>
                                          <p:attrName>style.visibility</p:attrName>
                                        </p:attrNameLst>
                                      </p:cBhvr>
                                      <p:to>
                                        <p:strVal val="visible"/>
                                      </p:to>
                                    </p:set>
                                    <p:animEffect transition="in" filter="randombar(horizontal)">
                                      <p:cBhvr>
                                        <p:cTn id="172" dur="200"/>
                                        <p:tgtEl>
                                          <p:spTgt spid="484"/>
                                        </p:tgtEl>
                                      </p:cBhvr>
                                    </p:animEffect>
                                  </p:childTnLst>
                                </p:cTn>
                              </p:par>
                              <p:par>
                                <p:cTn id="173" presetID="14" presetClass="entr" presetSubtype="10" fill="hold" nodeType="withEffect">
                                  <p:stCondLst>
                                    <p:cond delay="300"/>
                                  </p:stCondLst>
                                  <p:childTnLst>
                                    <p:set>
                                      <p:cBhvr>
                                        <p:cTn id="174" dur="1" fill="hold">
                                          <p:stCondLst>
                                            <p:cond delay="0"/>
                                          </p:stCondLst>
                                        </p:cTn>
                                        <p:tgtEl>
                                          <p:spTgt spid="520"/>
                                        </p:tgtEl>
                                        <p:attrNameLst>
                                          <p:attrName>style.visibility</p:attrName>
                                        </p:attrNameLst>
                                      </p:cBhvr>
                                      <p:to>
                                        <p:strVal val="visible"/>
                                      </p:to>
                                    </p:set>
                                    <p:animEffect transition="in" filter="randombar(horizontal)">
                                      <p:cBhvr>
                                        <p:cTn id="175" dur="200"/>
                                        <p:tgtEl>
                                          <p:spTgt spid="520"/>
                                        </p:tgtEl>
                                      </p:cBhvr>
                                    </p:animEffect>
                                  </p:childTnLst>
                                </p:cTn>
                              </p:par>
                              <p:par>
                                <p:cTn id="176" presetID="14" presetClass="entr" presetSubtype="10" fill="hold" nodeType="withEffect">
                                  <p:stCondLst>
                                    <p:cond delay="500"/>
                                  </p:stCondLst>
                                  <p:childTnLst>
                                    <p:set>
                                      <p:cBhvr>
                                        <p:cTn id="177" dur="1" fill="hold">
                                          <p:stCondLst>
                                            <p:cond delay="0"/>
                                          </p:stCondLst>
                                        </p:cTn>
                                        <p:tgtEl>
                                          <p:spTgt spid="466"/>
                                        </p:tgtEl>
                                        <p:attrNameLst>
                                          <p:attrName>style.visibility</p:attrName>
                                        </p:attrNameLst>
                                      </p:cBhvr>
                                      <p:to>
                                        <p:strVal val="visible"/>
                                      </p:to>
                                    </p:set>
                                    <p:animEffect transition="in" filter="randombar(horizontal)">
                                      <p:cBhvr>
                                        <p:cTn id="178" dur="200"/>
                                        <p:tgtEl>
                                          <p:spTgt spid="466"/>
                                        </p:tgtEl>
                                      </p:cBhvr>
                                    </p:animEffect>
                                  </p:childTnLst>
                                </p:cTn>
                              </p:par>
                              <p:par>
                                <p:cTn id="179" presetID="14" presetClass="entr" presetSubtype="10" fill="hold" nodeType="withEffect">
                                  <p:stCondLst>
                                    <p:cond delay="500"/>
                                  </p:stCondLst>
                                  <p:childTnLst>
                                    <p:set>
                                      <p:cBhvr>
                                        <p:cTn id="180" dur="1" fill="hold">
                                          <p:stCondLst>
                                            <p:cond delay="0"/>
                                          </p:stCondLst>
                                        </p:cTn>
                                        <p:tgtEl>
                                          <p:spTgt spid="502"/>
                                        </p:tgtEl>
                                        <p:attrNameLst>
                                          <p:attrName>style.visibility</p:attrName>
                                        </p:attrNameLst>
                                      </p:cBhvr>
                                      <p:to>
                                        <p:strVal val="visible"/>
                                      </p:to>
                                    </p:set>
                                    <p:animEffect transition="in" filter="randombar(horizontal)">
                                      <p:cBhvr>
                                        <p:cTn id="181" dur="200"/>
                                        <p:tgtEl>
                                          <p:spTgt spid="502"/>
                                        </p:tgtEl>
                                      </p:cBhvr>
                                    </p:animEffect>
                                  </p:childTnLst>
                                </p:cTn>
                              </p:par>
                              <p:par>
                                <p:cTn id="182" presetID="14" presetClass="entr" presetSubtype="10" fill="hold" nodeType="withEffect">
                                  <p:stCondLst>
                                    <p:cond delay="900"/>
                                  </p:stCondLst>
                                  <p:childTnLst>
                                    <p:set>
                                      <p:cBhvr>
                                        <p:cTn id="183" dur="1" fill="hold">
                                          <p:stCondLst>
                                            <p:cond delay="0"/>
                                          </p:stCondLst>
                                        </p:cTn>
                                        <p:tgtEl>
                                          <p:spTgt spid="538"/>
                                        </p:tgtEl>
                                        <p:attrNameLst>
                                          <p:attrName>style.visibility</p:attrName>
                                        </p:attrNameLst>
                                      </p:cBhvr>
                                      <p:to>
                                        <p:strVal val="visible"/>
                                      </p:to>
                                    </p:set>
                                    <p:animEffect transition="in" filter="randombar(horizontal)">
                                      <p:cBhvr>
                                        <p:cTn id="184" dur="200"/>
                                        <p:tgtEl>
                                          <p:spTgt spid="538"/>
                                        </p:tgtEl>
                                      </p:cBhvr>
                                    </p:animEffect>
                                  </p:childTnLst>
                                </p:cTn>
                              </p:par>
                              <p:par>
                                <p:cTn id="185" presetID="14" presetClass="entr" presetSubtype="10" fill="hold" nodeType="withEffect">
                                  <p:stCondLst>
                                    <p:cond delay="1300"/>
                                  </p:stCondLst>
                                  <p:childTnLst>
                                    <p:set>
                                      <p:cBhvr>
                                        <p:cTn id="186" dur="1" fill="hold">
                                          <p:stCondLst>
                                            <p:cond delay="0"/>
                                          </p:stCondLst>
                                        </p:cTn>
                                        <p:tgtEl>
                                          <p:spTgt spid="556"/>
                                        </p:tgtEl>
                                        <p:attrNameLst>
                                          <p:attrName>style.visibility</p:attrName>
                                        </p:attrNameLst>
                                      </p:cBhvr>
                                      <p:to>
                                        <p:strVal val="visible"/>
                                      </p:to>
                                    </p:set>
                                    <p:animEffect transition="in" filter="randombar(horizontal)">
                                      <p:cBhvr>
                                        <p:cTn id="187" dur="200"/>
                                        <p:tgtEl>
                                          <p:spTgt spid="556"/>
                                        </p:tgtEl>
                                      </p:cBhvr>
                                    </p:animEffect>
                                  </p:childTnLst>
                                </p:cTn>
                              </p:par>
                            </p:childTnLst>
                          </p:cTn>
                        </p:par>
                      </p:childTnLst>
                    </p:cTn>
                  </p:par>
                  <p:par>
                    <p:cTn id="188" fill="hold">
                      <p:stCondLst>
                        <p:cond delay="indefinite"/>
                      </p:stCondLst>
                      <p:childTnLst>
                        <p:par>
                          <p:cTn id="189" fill="hold">
                            <p:stCondLst>
                              <p:cond delay="0"/>
                            </p:stCondLst>
                            <p:childTnLst>
                              <p:par>
                                <p:cTn id="190" presetID="14" presetClass="entr" presetSubtype="10" fill="hold" grpId="0" nodeType="clickEffect">
                                  <p:stCondLst>
                                    <p:cond delay="0"/>
                                  </p:stCondLst>
                                  <p:childTnLst>
                                    <p:set>
                                      <p:cBhvr>
                                        <p:cTn id="191" dur="1" fill="hold">
                                          <p:stCondLst>
                                            <p:cond delay="0"/>
                                          </p:stCondLst>
                                        </p:cTn>
                                        <p:tgtEl>
                                          <p:spTgt spid="577"/>
                                        </p:tgtEl>
                                        <p:attrNameLst>
                                          <p:attrName>style.visibility</p:attrName>
                                        </p:attrNameLst>
                                      </p:cBhvr>
                                      <p:to>
                                        <p:strVal val="visible"/>
                                      </p:to>
                                    </p:set>
                                    <p:animEffect transition="in" filter="randombar(horizontal)">
                                      <p:cBhvr>
                                        <p:cTn id="192" dur="300"/>
                                        <p:tgtEl>
                                          <p:spTgt spid="577"/>
                                        </p:tgtEl>
                                      </p:cBhvr>
                                    </p:animEffect>
                                  </p:childTnLst>
                                </p:cTn>
                              </p:par>
                            </p:childTnLst>
                          </p:cTn>
                        </p:par>
                        <p:par>
                          <p:cTn id="193" fill="hold">
                            <p:stCondLst>
                              <p:cond delay="300"/>
                            </p:stCondLst>
                            <p:childTnLst>
                              <p:par>
                                <p:cTn id="194" presetID="14" presetClass="entr" presetSubtype="10" fill="hold" grpId="0" nodeType="afterEffect">
                                  <p:stCondLst>
                                    <p:cond delay="0"/>
                                  </p:stCondLst>
                                  <p:childTnLst>
                                    <p:set>
                                      <p:cBhvr>
                                        <p:cTn id="195" dur="1" fill="hold">
                                          <p:stCondLst>
                                            <p:cond delay="0"/>
                                          </p:stCondLst>
                                        </p:cTn>
                                        <p:tgtEl>
                                          <p:spTgt spid="578"/>
                                        </p:tgtEl>
                                        <p:attrNameLst>
                                          <p:attrName>style.visibility</p:attrName>
                                        </p:attrNameLst>
                                      </p:cBhvr>
                                      <p:to>
                                        <p:strVal val="visible"/>
                                      </p:to>
                                    </p:set>
                                    <p:animEffect transition="in" filter="randombar(horizontal)">
                                      <p:cBhvr>
                                        <p:cTn id="196" dur="300"/>
                                        <p:tgtEl>
                                          <p:spTgt spid="578"/>
                                        </p:tgtEl>
                                      </p:cBhvr>
                                    </p:animEffect>
                                  </p:childTnLst>
                                </p:cTn>
                              </p:par>
                            </p:childTnLst>
                          </p:cTn>
                        </p:par>
                        <p:par>
                          <p:cTn id="197" fill="hold">
                            <p:stCondLst>
                              <p:cond delay="600"/>
                            </p:stCondLst>
                            <p:childTnLst>
                              <p:par>
                                <p:cTn id="198" presetID="14" presetClass="entr" presetSubtype="10" fill="hold" grpId="0" nodeType="afterEffect">
                                  <p:stCondLst>
                                    <p:cond delay="0"/>
                                  </p:stCondLst>
                                  <p:childTnLst>
                                    <p:set>
                                      <p:cBhvr>
                                        <p:cTn id="199" dur="1" fill="hold">
                                          <p:stCondLst>
                                            <p:cond delay="0"/>
                                          </p:stCondLst>
                                        </p:cTn>
                                        <p:tgtEl>
                                          <p:spTgt spid="580"/>
                                        </p:tgtEl>
                                        <p:attrNameLst>
                                          <p:attrName>style.visibility</p:attrName>
                                        </p:attrNameLst>
                                      </p:cBhvr>
                                      <p:to>
                                        <p:strVal val="visible"/>
                                      </p:to>
                                    </p:set>
                                    <p:animEffect transition="in" filter="randombar(horizontal)">
                                      <p:cBhvr>
                                        <p:cTn id="200" dur="300"/>
                                        <p:tgtEl>
                                          <p:spTgt spid="580"/>
                                        </p:tgtEl>
                                      </p:cBhvr>
                                    </p:animEffect>
                                  </p:childTnLst>
                                </p:cTn>
                              </p:par>
                            </p:childTnLst>
                          </p:cTn>
                        </p:par>
                        <p:par>
                          <p:cTn id="201" fill="hold">
                            <p:stCondLst>
                              <p:cond delay="900"/>
                            </p:stCondLst>
                            <p:childTnLst>
                              <p:par>
                                <p:cTn id="202" presetID="14" presetClass="entr" presetSubtype="10" fill="hold" grpId="0" nodeType="afterEffect">
                                  <p:stCondLst>
                                    <p:cond delay="0"/>
                                  </p:stCondLst>
                                  <p:childTnLst>
                                    <p:set>
                                      <p:cBhvr>
                                        <p:cTn id="203" dur="1" fill="hold">
                                          <p:stCondLst>
                                            <p:cond delay="0"/>
                                          </p:stCondLst>
                                        </p:cTn>
                                        <p:tgtEl>
                                          <p:spTgt spid="581"/>
                                        </p:tgtEl>
                                        <p:attrNameLst>
                                          <p:attrName>style.visibility</p:attrName>
                                        </p:attrNameLst>
                                      </p:cBhvr>
                                      <p:to>
                                        <p:strVal val="visible"/>
                                      </p:to>
                                    </p:set>
                                    <p:animEffect transition="in" filter="randombar(horizontal)">
                                      <p:cBhvr>
                                        <p:cTn id="204" dur="300"/>
                                        <p:tgtEl>
                                          <p:spTgt spid="581"/>
                                        </p:tgtEl>
                                      </p:cBhvr>
                                    </p:animEffect>
                                  </p:childTnLst>
                                </p:cTn>
                              </p:par>
                            </p:childTnLst>
                          </p:cTn>
                        </p:par>
                        <p:par>
                          <p:cTn id="205" fill="hold">
                            <p:stCondLst>
                              <p:cond delay="1200"/>
                            </p:stCondLst>
                            <p:childTnLst>
                              <p:par>
                                <p:cTn id="206" presetID="14" presetClass="entr" presetSubtype="10" fill="hold" grpId="0" nodeType="afterEffect">
                                  <p:stCondLst>
                                    <p:cond delay="0"/>
                                  </p:stCondLst>
                                  <p:childTnLst>
                                    <p:set>
                                      <p:cBhvr>
                                        <p:cTn id="207" dur="1" fill="hold">
                                          <p:stCondLst>
                                            <p:cond delay="0"/>
                                          </p:stCondLst>
                                        </p:cTn>
                                        <p:tgtEl>
                                          <p:spTgt spid="582"/>
                                        </p:tgtEl>
                                        <p:attrNameLst>
                                          <p:attrName>style.visibility</p:attrName>
                                        </p:attrNameLst>
                                      </p:cBhvr>
                                      <p:to>
                                        <p:strVal val="visible"/>
                                      </p:to>
                                    </p:set>
                                    <p:animEffect transition="in" filter="randombar(horizontal)">
                                      <p:cBhvr>
                                        <p:cTn id="208" dur="300"/>
                                        <p:tgtEl>
                                          <p:spTgt spid="582"/>
                                        </p:tgtEl>
                                      </p:cBhvr>
                                    </p:animEffect>
                                  </p:childTnLst>
                                </p:cTn>
                              </p:par>
                            </p:childTnLst>
                          </p:cTn>
                        </p:par>
                        <p:par>
                          <p:cTn id="209" fill="hold">
                            <p:stCondLst>
                              <p:cond delay="1500"/>
                            </p:stCondLst>
                            <p:childTnLst>
                              <p:par>
                                <p:cTn id="210" presetID="14" presetClass="entr" presetSubtype="10" fill="hold" grpId="0" nodeType="afterEffect">
                                  <p:stCondLst>
                                    <p:cond delay="0"/>
                                  </p:stCondLst>
                                  <p:childTnLst>
                                    <p:set>
                                      <p:cBhvr>
                                        <p:cTn id="211" dur="1" fill="hold">
                                          <p:stCondLst>
                                            <p:cond delay="0"/>
                                          </p:stCondLst>
                                        </p:cTn>
                                        <p:tgtEl>
                                          <p:spTgt spid="583"/>
                                        </p:tgtEl>
                                        <p:attrNameLst>
                                          <p:attrName>style.visibility</p:attrName>
                                        </p:attrNameLst>
                                      </p:cBhvr>
                                      <p:to>
                                        <p:strVal val="visible"/>
                                      </p:to>
                                    </p:set>
                                    <p:animEffect transition="in" filter="randombar(horizontal)">
                                      <p:cBhvr>
                                        <p:cTn id="212" dur="300"/>
                                        <p:tgtEl>
                                          <p:spTgt spid="583"/>
                                        </p:tgtEl>
                                      </p:cBhvr>
                                    </p:animEffect>
                                  </p:childTnLst>
                                </p:cTn>
                              </p:par>
                            </p:childTnLst>
                          </p:cTn>
                        </p:par>
                        <p:par>
                          <p:cTn id="213" fill="hold">
                            <p:stCondLst>
                              <p:cond delay="1800"/>
                            </p:stCondLst>
                            <p:childTnLst>
                              <p:par>
                                <p:cTn id="214" presetID="14" presetClass="entr" presetSubtype="10" fill="hold" grpId="0" nodeType="afterEffect">
                                  <p:stCondLst>
                                    <p:cond delay="0"/>
                                  </p:stCondLst>
                                  <p:childTnLst>
                                    <p:set>
                                      <p:cBhvr>
                                        <p:cTn id="215" dur="1" fill="hold">
                                          <p:stCondLst>
                                            <p:cond delay="0"/>
                                          </p:stCondLst>
                                        </p:cTn>
                                        <p:tgtEl>
                                          <p:spTgt spid="584"/>
                                        </p:tgtEl>
                                        <p:attrNameLst>
                                          <p:attrName>style.visibility</p:attrName>
                                        </p:attrNameLst>
                                      </p:cBhvr>
                                      <p:to>
                                        <p:strVal val="visible"/>
                                      </p:to>
                                    </p:set>
                                    <p:animEffect transition="in" filter="randombar(horizontal)">
                                      <p:cBhvr>
                                        <p:cTn id="216" dur="300"/>
                                        <p:tgtEl>
                                          <p:spTgt spid="584"/>
                                        </p:tgtEl>
                                      </p:cBhvr>
                                    </p:animEffect>
                                  </p:childTnLst>
                                </p:cTn>
                              </p:par>
                            </p:childTnLst>
                          </p:cTn>
                        </p:par>
                        <p:par>
                          <p:cTn id="217" fill="hold">
                            <p:stCondLst>
                              <p:cond delay="2100"/>
                            </p:stCondLst>
                            <p:childTnLst>
                              <p:par>
                                <p:cTn id="218" presetID="9" presetClass="emph" presetSubtype="0" nodeType="afterEffect">
                                  <p:stCondLst>
                                    <p:cond delay="0"/>
                                  </p:stCondLst>
                                  <p:childTnLst>
                                    <p:set>
                                      <p:cBhvr>
                                        <p:cTn id="219" dur="indefinite"/>
                                        <p:tgtEl>
                                          <p:spTgt spid="322"/>
                                        </p:tgtEl>
                                        <p:attrNameLst>
                                          <p:attrName>style.opacity</p:attrName>
                                        </p:attrNameLst>
                                      </p:cBhvr>
                                      <p:to>
                                        <p:strVal val="0.25"/>
                                      </p:to>
                                    </p:set>
                                    <p:animEffect filter="image" prLst="opacity: 0.25">
                                      <p:cBhvr rctx="IE">
                                        <p:cTn id="220" dur="indefinite"/>
                                        <p:tgtEl>
                                          <p:spTgt spid="322"/>
                                        </p:tgtEl>
                                      </p:cBhvr>
                                    </p:animEffect>
                                  </p:childTnLst>
                                </p:cTn>
                              </p:par>
                              <p:par>
                                <p:cTn id="221" presetID="9" presetClass="emph" presetSubtype="0" grpId="1" nodeType="withEffect">
                                  <p:stCondLst>
                                    <p:cond delay="0"/>
                                  </p:stCondLst>
                                  <p:childTnLst>
                                    <p:set>
                                      <p:cBhvr>
                                        <p:cTn id="222" dur="indefinite"/>
                                        <p:tgtEl>
                                          <p:spTgt spid="325"/>
                                        </p:tgtEl>
                                        <p:attrNameLst>
                                          <p:attrName>style.opacity</p:attrName>
                                        </p:attrNameLst>
                                      </p:cBhvr>
                                      <p:to>
                                        <p:strVal val="0.25"/>
                                      </p:to>
                                    </p:set>
                                    <p:animEffect filter="image" prLst="opacity: 0.25">
                                      <p:cBhvr rctx="IE">
                                        <p:cTn id="223" dur="indefinite"/>
                                        <p:tgtEl>
                                          <p:spTgt spid="325"/>
                                        </p:tgtEl>
                                      </p:cBhvr>
                                    </p:animEffect>
                                  </p:childTnLst>
                                </p:cTn>
                              </p:par>
                              <p:par>
                                <p:cTn id="224" presetID="9" presetClass="emph" presetSubtype="0" nodeType="withEffect">
                                  <p:stCondLst>
                                    <p:cond delay="0"/>
                                  </p:stCondLst>
                                  <p:childTnLst>
                                    <p:set>
                                      <p:cBhvr>
                                        <p:cTn id="225" dur="indefinite"/>
                                        <p:tgtEl>
                                          <p:spTgt spid="408"/>
                                        </p:tgtEl>
                                        <p:attrNameLst>
                                          <p:attrName>style.opacity</p:attrName>
                                        </p:attrNameLst>
                                      </p:cBhvr>
                                      <p:to>
                                        <p:strVal val="0.25"/>
                                      </p:to>
                                    </p:set>
                                    <p:animEffect filter="image" prLst="opacity: 0.25">
                                      <p:cBhvr rctx="IE">
                                        <p:cTn id="226" dur="indefinite"/>
                                        <p:tgtEl>
                                          <p:spTgt spid="408"/>
                                        </p:tgtEl>
                                      </p:cBhvr>
                                    </p:animEffect>
                                  </p:childTnLst>
                                </p:cTn>
                              </p:par>
                              <p:par>
                                <p:cTn id="227" presetID="9" presetClass="emph" presetSubtype="0" nodeType="withEffect">
                                  <p:stCondLst>
                                    <p:cond delay="0"/>
                                  </p:stCondLst>
                                  <p:childTnLst>
                                    <p:set>
                                      <p:cBhvr>
                                        <p:cTn id="228" dur="indefinite"/>
                                        <p:tgtEl>
                                          <p:spTgt spid="354"/>
                                        </p:tgtEl>
                                        <p:attrNameLst>
                                          <p:attrName>style.opacity</p:attrName>
                                        </p:attrNameLst>
                                      </p:cBhvr>
                                      <p:to>
                                        <p:strVal val="0.25"/>
                                      </p:to>
                                    </p:set>
                                    <p:animEffect filter="image" prLst="opacity: 0.25">
                                      <p:cBhvr rctx="IE">
                                        <p:cTn id="229" dur="indefinite"/>
                                        <p:tgtEl>
                                          <p:spTgt spid="354"/>
                                        </p:tgtEl>
                                      </p:cBhvr>
                                    </p:animEffect>
                                  </p:childTnLst>
                                </p:cTn>
                              </p:par>
                              <p:par>
                                <p:cTn id="230" presetID="9" presetClass="emph" presetSubtype="0" nodeType="withEffect">
                                  <p:stCondLst>
                                    <p:cond delay="0"/>
                                  </p:stCondLst>
                                  <p:childTnLst>
                                    <p:set>
                                      <p:cBhvr>
                                        <p:cTn id="231" dur="indefinite"/>
                                        <p:tgtEl>
                                          <p:spTgt spid="390"/>
                                        </p:tgtEl>
                                        <p:attrNameLst>
                                          <p:attrName>style.opacity</p:attrName>
                                        </p:attrNameLst>
                                      </p:cBhvr>
                                      <p:to>
                                        <p:strVal val="0.25"/>
                                      </p:to>
                                    </p:set>
                                    <p:animEffect filter="image" prLst="opacity: 0.25">
                                      <p:cBhvr rctx="IE">
                                        <p:cTn id="232" dur="indefinite"/>
                                        <p:tgtEl>
                                          <p:spTgt spid="390"/>
                                        </p:tgtEl>
                                      </p:cBhvr>
                                    </p:animEffect>
                                  </p:childTnLst>
                                </p:cTn>
                              </p:par>
                              <p:par>
                                <p:cTn id="233" presetID="9" presetClass="emph" presetSubtype="0" nodeType="withEffect">
                                  <p:stCondLst>
                                    <p:cond delay="0"/>
                                  </p:stCondLst>
                                  <p:childTnLst>
                                    <p:set>
                                      <p:cBhvr>
                                        <p:cTn id="234" dur="indefinite"/>
                                        <p:tgtEl>
                                          <p:spTgt spid="426"/>
                                        </p:tgtEl>
                                        <p:attrNameLst>
                                          <p:attrName>style.opacity</p:attrName>
                                        </p:attrNameLst>
                                      </p:cBhvr>
                                      <p:to>
                                        <p:strVal val="0.25"/>
                                      </p:to>
                                    </p:set>
                                    <p:animEffect filter="image" prLst="opacity: 0.25">
                                      <p:cBhvr rctx="IE">
                                        <p:cTn id="235" dur="indefinite"/>
                                        <p:tgtEl>
                                          <p:spTgt spid="426"/>
                                        </p:tgtEl>
                                      </p:cBhvr>
                                    </p:animEffect>
                                  </p:childTnLst>
                                </p:cTn>
                              </p:par>
                              <p:par>
                                <p:cTn id="236" presetID="9" presetClass="emph" presetSubtype="0" nodeType="withEffect">
                                  <p:stCondLst>
                                    <p:cond delay="0"/>
                                  </p:stCondLst>
                                  <p:childTnLst>
                                    <p:set>
                                      <p:cBhvr>
                                        <p:cTn id="237" dur="indefinite"/>
                                        <p:tgtEl>
                                          <p:spTgt spid="444"/>
                                        </p:tgtEl>
                                        <p:attrNameLst>
                                          <p:attrName>style.opacity</p:attrName>
                                        </p:attrNameLst>
                                      </p:cBhvr>
                                      <p:to>
                                        <p:strVal val="0.25"/>
                                      </p:to>
                                    </p:set>
                                    <p:animEffect filter="image" prLst="opacity: 0.25">
                                      <p:cBhvr rctx="IE">
                                        <p:cTn id="238" dur="indefinite"/>
                                        <p:tgtEl>
                                          <p:spTgt spid="444"/>
                                        </p:tgtEl>
                                      </p:cBhvr>
                                    </p:animEffect>
                                  </p:childTnLst>
                                </p:cTn>
                              </p:par>
                              <p:par>
                                <p:cTn id="239" presetID="9" presetClass="emph" presetSubtype="0" nodeType="withEffect">
                                  <p:stCondLst>
                                    <p:cond delay="0"/>
                                  </p:stCondLst>
                                  <p:childTnLst>
                                    <p:set>
                                      <p:cBhvr>
                                        <p:cTn id="240" dur="indefinite"/>
                                        <p:tgtEl>
                                          <p:spTgt spid="326"/>
                                        </p:tgtEl>
                                        <p:attrNameLst>
                                          <p:attrName>style.opacity</p:attrName>
                                        </p:attrNameLst>
                                      </p:cBhvr>
                                      <p:to>
                                        <p:strVal val="0.25"/>
                                      </p:to>
                                    </p:set>
                                    <p:animEffect filter="image" prLst="opacity: 0.25">
                                      <p:cBhvr rctx="IE">
                                        <p:cTn id="241" dur="indefinite"/>
                                        <p:tgtEl>
                                          <p:spTgt spid="326"/>
                                        </p:tgtEl>
                                      </p:cBhvr>
                                    </p:animEffect>
                                  </p:childTnLst>
                                </p:cTn>
                              </p:par>
                              <p:par>
                                <p:cTn id="242" presetID="9" presetClass="emph" presetSubtype="0" nodeType="withEffect">
                                  <p:stCondLst>
                                    <p:cond delay="0"/>
                                  </p:stCondLst>
                                  <p:childTnLst>
                                    <p:set>
                                      <p:cBhvr>
                                        <p:cTn id="243" dur="indefinite"/>
                                        <p:tgtEl>
                                          <p:spTgt spid="520"/>
                                        </p:tgtEl>
                                        <p:attrNameLst>
                                          <p:attrName>style.opacity</p:attrName>
                                        </p:attrNameLst>
                                      </p:cBhvr>
                                      <p:to>
                                        <p:strVal val="0.25"/>
                                      </p:to>
                                    </p:set>
                                    <p:animEffect filter="image" prLst="opacity: 0.25">
                                      <p:cBhvr rctx="IE">
                                        <p:cTn id="244" dur="indefinite"/>
                                        <p:tgtEl>
                                          <p:spTgt spid="520"/>
                                        </p:tgtEl>
                                      </p:cBhvr>
                                    </p:animEffect>
                                  </p:childTnLst>
                                </p:cTn>
                              </p:par>
                              <p:par>
                                <p:cTn id="245" presetID="9" presetClass="emph" presetSubtype="0" nodeType="withEffect">
                                  <p:stCondLst>
                                    <p:cond delay="0"/>
                                  </p:stCondLst>
                                  <p:childTnLst>
                                    <p:set>
                                      <p:cBhvr>
                                        <p:cTn id="246" dur="indefinite"/>
                                        <p:tgtEl>
                                          <p:spTgt spid="466"/>
                                        </p:tgtEl>
                                        <p:attrNameLst>
                                          <p:attrName>style.opacity</p:attrName>
                                        </p:attrNameLst>
                                      </p:cBhvr>
                                      <p:to>
                                        <p:strVal val="0.25"/>
                                      </p:to>
                                    </p:set>
                                    <p:animEffect filter="image" prLst="opacity: 0.25">
                                      <p:cBhvr rctx="IE">
                                        <p:cTn id="247" dur="indefinite"/>
                                        <p:tgtEl>
                                          <p:spTgt spid="466"/>
                                        </p:tgtEl>
                                      </p:cBhvr>
                                    </p:animEffect>
                                  </p:childTnLst>
                                </p:cTn>
                              </p:par>
                              <p:par>
                                <p:cTn id="248" presetID="9" presetClass="emph" presetSubtype="0" nodeType="withEffect">
                                  <p:stCondLst>
                                    <p:cond delay="0"/>
                                  </p:stCondLst>
                                  <p:childTnLst>
                                    <p:set>
                                      <p:cBhvr>
                                        <p:cTn id="249" dur="indefinite"/>
                                        <p:tgtEl>
                                          <p:spTgt spid="502"/>
                                        </p:tgtEl>
                                        <p:attrNameLst>
                                          <p:attrName>style.opacity</p:attrName>
                                        </p:attrNameLst>
                                      </p:cBhvr>
                                      <p:to>
                                        <p:strVal val="0.25"/>
                                      </p:to>
                                    </p:set>
                                    <p:animEffect filter="image" prLst="opacity: 0.25">
                                      <p:cBhvr rctx="IE">
                                        <p:cTn id="250" dur="indefinite"/>
                                        <p:tgtEl>
                                          <p:spTgt spid="502"/>
                                        </p:tgtEl>
                                      </p:cBhvr>
                                    </p:animEffect>
                                  </p:childTnLst>
                                </p:cTn>
                              </p:par>
                              <p:par>
                                <p:cTn id="251" presetID="9" presetClass="emph" presetSubtype="0" nodeType="withEffect">
                                  <p:stCondLst>
                                    <p:cond delay="0"/>
                                  </p:stCondLst>
                                  <p:childTnLst>
                                    <p:set>
                                      <p:cBhvr>
                                        <p:cTn id="252" dur="indefinite"/>
                                        <p:tgtEl>
                                          <p:spTgt spid="538"/>
                                        </p:tgtEl>
                                        <p:attrNameLst>
                                          <p:attrName>style.opacity</p:attrName>
                                        </p:attrNameLst>
                                      </p:cBhvr>
                                      <p:to>
                                        <p:strVal val="0.25"/>
                                      </p:to>
                                    </p:set>
                                    <p:animEffect filter="image" prLst="opacity: 0.25">
                                      <p:cBhvr rctx="IE">
                                        <p:cTn id="253" dur="indefinite"/>
                                        <p:tgtEl>
                                          <p:spTgt spid="538"/>
                                        </p:tgtEl>
                                      </p:cBhvr>
                                    </p:animEffect>
                                  </p:childTnLst>
                                </p:cTn>
                              </p:par>
                              <p:par>
                                <p:cTn id="254" presetID="9" presetClass="emph" presetSubtype="0" nodeType="withEffect">
                                  <p:stCondLst>
                                    <p:cond delay="0"/>
                                  </p:stCondLst>
                                  <p:childTnLst>
                                    <p:set>
                                      <p:cBhvr>
                                        <p:cTn id="255" dur="indefinite"/>
                                        <p:tgtEl>
                                          <p:spTgt spid="556"/>
                                        </p:tgtEl>
                                        <p:attrNameLst>
                                          <p:attrName>style.opacity</p:attrName>
                                        </p:attrNameLst>
                                      </p:cBhvr>
                                      <p:to>
                                        <p:strVal val="0.25"/>
                                      </p:to>
                                    </p:set>
                                    <p:animEffect filter="image" prLst="opacity: 0.25">
                                      <p:cBhvr rctx="IE">
                                        <p:cTn id="256" dur="indefinite"/>
                                        <p:tgtEl>
                                          <p:spTgt spid="556"/>
                                        </p:tgtEl>
                                      </p:cBhvr>
                                    </p:animEffect>
                                  </p:childTnLst>
                                </p:cTn>
                              </p:par>
                              <p:par>
                                <p:cTn id="257" presetID="9" presetClass="emph" presetSubtype="0" grpId="1" nodeType="withEffect">
                                  <p:stCondLst>
                                    <p:cond delay="0"/>
                                  </p:stCondLst>
                                  <p:childTnLst>
                                    <p:set>
                                      <p:cBhvr>
                                        <p:cTn id="258" dur="indefinite"/>
                                        <p:tgtEl>
                                          <p:spTgt spid="580"/>
                                        </p:tgtEl>
                                        <p:attrNameLst>
                                          <p:attrName>style.opacity</p:attrName>
                                        </p:attrNameLst>
                                      </p:cBhvr>
                                      <p:to>
                                        <p:strVal val="0.25"/>
                                      </p:to>
                                    </p:set>
                                    <p:animEffect filter="image" prLst="opacity: 0.25">
                                      <p:cBhvr rctx="IE">
                                        <p:cTn id="259" dur="indefinite"/>
                                        <p:tgtEl>
                                          <p:spTgt spid="580"/>
                                        </p:tgtEl>
                                      </p:cBhvr>
                                    </p:animEffect>
                                  </p:childTnLst>
                                </p:cTn>
                              </p:par>
                              <p:par>
                                <p:cTn id="260" presetID="9" presetClass="emph" presetSubtype="0" grpId="1" nodeType="withEffect">
                                  <p:stCondLst>
                                    <p:cond delay="0"/>
                                  </p:stCondLst>
                                  <p:childTnLst>
                                    <p:set>
                                      <p:cBhvr>
                                        <p:cTn id="261" dur="indefinite"/>
                                        <p:tgtEl>
                                          <p:spTgt spid="582"/>
                                        </p:tgtEl>
                                        <p:attrNameLst>
                                          <p:attrName>style.opacity</p:attrName>
                                        </p:attrNameLst>
                                      </p:cBhvr>
                                      <p:to>
                                        <p:strVal val="0.25"/>
                                      </p:to>
                                    </p:set>
                                    <p:animEffect filter="image" prLst="opacity: 0.25">
                                      <p:cBhvr rctx="IE">
                                        <p:cTn id="262" dur="indefinite"/>
                                        <p:tgtEl>
                                          <p:spTgt spid="582"/>
                                        </p:tgtEl>
                                      </p:cBhvr>
                                    </p:animEffect>
                                  </p:childTnLst>
                                </p:cTn>
                              </p:par>
                              <p:par>
                                <p:cTn id="263" presetID="9" presetClass="emph" presetSubtype="0" grpId="1" nodeType="withEffect">
                                  <p:stCondLst>
                                    <p:cond delay="0"/>
                                  </p:stCondLst>
                                  <p:childTnLst>
                                    <p:set>
                                      <p:cBhvr>
                                        <p:cTn id="264" dur="indefinite"/>
                                        <p:tgtEl>
                                          <p:spTgt spid="584"/>
                                        </p:tgtEl>
                                        <p:attrNameLst>
                                          <p:attrName>style.opacity</p:attrName>
                                        </p:attrNameLst>
                                      </p:cBhvr>
                                      <p:to>
                                        <p:strVal val="0.25"/>
                                      </p:to>
                                    </p:set>
                                    <p:animEffect filter="image" prLst="opacity: 0.25">
                                      <p:cBhvr rctx="IE">
                                        <p:cTn id="265" dur="indefinite"/>
                                        <p:tgtEl>
                                          <p:spTgt spid="584"/>
                                        </p:tgtEl>
                                      </p:cBhvr>
                                    </p:animEffect>
                                  </p:childTnLst>
                                </p:cTn>
                              </p:par>
                              <p:par>
                                <p:cTn id="266" presetID="9" presetClass="emph" presetSubtype="0" nodeType="withEffect">
                                  <p:stCondLst>
                                    <p:cond delay="0"/>
                                  </p:stCondLst>
                                  <p:childTnLst>
                                    <p:set>
                                      <p:cBhvr>
                                        <p:cTn id="267" dur="indefinite"/>
                                        <p:tgtEl>
                                          <p:spTgt spid="408"/>
                                        </p:tgtEl>
                                        <p:attrNameLst>
                                          <p:attrName>style.opacity</p:attrName>
                                        </p:attrNameLst>
                                      </p:cBhvr>
                                      <p:to>
                                        <p:strVal val="0.25"/>
                                      </p:to>
                                    </p:set>
                                    <p:animEffect filter="image" prLst="opacity: 0.25">
                                      <p:cBhvr rctx="IE">
                                        <p:cTn id="268" dur="indefinite"/>
                                        <p:tgtEl>
                                          <p:spTgt spid="408"/>
                                        </p:tgtEl>
                                      </p:cBhvr>
                                    </p:animEffect>
                                  </p:childTnLst>
                                </p:cTn>
                              </p:par>
                              <p:par>
                                <p:cTn id="269" presetID="9" presetClass="emph" presetSubtype="0" grpId="1" nodeType="withEffect">
                                  <p:stCondLst>
                                    <p:cond delay="0"/>
                                  </p:stCondLst>
                                  <p:childTnLst>
                                    <p:set>
                                      <p:cBhvr>
                                        <p:cTn id="270" dur="indefinite"/>
                                        <p:tgtEl>
                                          <p:spTgt spid="577"/>
                                        </p:tgtEl>
                                        <p:attrNameLst>
                                          <p:attrName>style.opacity</p:attrName>
                                        </p:attrNameLst>
                                      </p:cBhvr>
                                      <p:to>
                                        <p:strVal val="0.25"/>
                                      </p:to>
                                    </p:set>
                                    <p:animEffect filter="image" prLst="opacity: 0.25">
                                      <p:cBhvr rctx="IE">
                                        <p:cTn id="271" dur="indefinite"/>
                                        <p:tgtEl>
                                          <p:spTgt spid="577"/>
                                        </p:tgtEl>
                                      </p:cBhvr>
                                    </p:animEffect>
                                  </p:childTnLst>
                                </p:cTn>
                              </p:par>
                              <p:par>
                                <p:cTn id="272" presetID="9" presetClass="emph" presetSubtype="0" grpId="1" nodeType="withEffect">
                                  <p:stCondLst>
                                    <p:cond delay="0"/>
                                  </p:stCondLst>
                                  <p:childTnLst>
                                    <p:set>
                                      <p:cBhvr>
                                        <p:cTn id="273" dur="indefinite"/>
                                        <p:tgtEl>
                                          <p:spTgt spid="578"/>
                                        </p:tgtEl>
                                        <p:attrNameLst>
                                          <p:attrName>style.opacity</p:attrName>
                                        </p:attrNameLst>
                                      </p:cBhvr>
                                      <p:to>
                                        <p:strVal val="0.25"/>
                                      </p:to>
                                    </p:set>
                                    <p:animEffect filter="image" prLst="opacity: 0.25">
                                      <p:cBhvr rctx="IE">
                                        <p:cTn id="274" dur="indefinite"/>
                                        <p:tgtEl>
                                          <p:spTgt spid="578"/>
                                        </p:tgtEl>
                                      </p:cBhvr>
                                    </p:animEffect>
                                  </p:childTnLst>
                                </p:cTn>
                              </p:par>
                              <p:par>
                                <p:cTn id="275" presetID="9" presetClass="emph" presetSubtype="0" grpId="1" nodeType="withEffect">
                                  <p:stCondLst>
                                    <p:cond delay="0"/>
                                  </p:stCondLst>
                                  <p:childTnLst>
                                    <p:set>
                                      <p:cBhvr>
                                        <p:cTn id="276" dur="indefinite"/>
                                        <p:tgtEl>
                                          <p:spTgt spid="583"/>
                                        </p:tgtEl>
                                        <p:attrNameLst>
                                          <p:attrName>style.opacity</p:attrName>
                                        </p:attrNameLst>
                                      </p:cBhvr>
                                      <p:to>
                                        <p:strVal val="0.25"/>
                                      </p:to>
                                    </p:set>
                                    <p:animEffect filter="image" prLst="opacity: 0.25">
                                      <p:cBhvr rctx="IE">
                                        <p:cTn id="277" dur="indefinite"/>
                                        <p:tgtEl>
                                          <p:spTgt spid="5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96" grpId="0" animBg="1"/>
      <p:bldP spid="323" grpId="0" animBg="1"/>
      <p:bldP spid="325" grpId="0" animBg="1"/>
      <p:bldP spid="325" grpId="1" animBg="1"/>
      <p:bldP spid="345" grpId="0" animBg="1"/>
      <p:bldP spid="345" grpId="1" animBg="1"/>
      <p:bldP spid="346" grpId="0" animBg="1"/>
      <p:bldP spid="346" grpId="1" animBg="1"/>
      <p:bldP spid="347" grpId="0" animBg="1"/>
      <p:bldP spid="347" grpId="1" animBg="1"/>
      <p:bldP spid="348" grpId="0" animBg="1"/>
      <p:bldP spid="348" grpId="1" animBg="1"/>
      <p:bldP spid="349" grpId="0" animBg="1"/>
      <p:bldP spid="349" grpId="1" animBg="1"/>
      <p:bldP spid="577" grpId="0" animBg="1"/>
      <p:bldP spid="577" grpId="1" animBg="1"/>
      <p:bldP spid="578" grpId="0" animBg="1"/>
      <p:bldP spid="578" grpId="1" animBg="1"/>
      <p:bldP spid="580" grpId="0" animBg="1"/>
      <p:bldP spid="580" grpId="1" animBg="1"/>
      <p:bldP spid="581" grpId="0" animBg="1"/>
      <p:bldP spid="582" grpId="0" animBg="1"/>
      <p:bldP spid="582" grpId="1" animBg="1"/>
      <p:bldP spid="583" grpId="0" animBg="1"/>
      <p:bldP spid="583" grpId="1" animBg="1"/>
      <p:bldP spid="584" grpId="0" animBg="1"/>
      <p:bldP spid="584"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666E6E-6630-4249-82AF-FA305D9D3AA7}"/>
              </a:ext>
            </a:extLst>
          </p:cNvPr>
          <p:cNvSpPr>
            <a:spLocks noGrp="1"/>
          </p:cNvSpPr>
          <p:nvPr>
            <p:ph type="title"/>
          </p:nvPr>
        </p:nvSpPr>
        <p:spPr/>
        <p:txBody>
          <a:bodyPr/>
          <a:lstStyle/>
          <a:p>
            <a:r>
              <a:rPr lang="en-US"/>
              <a:t>Coming into port…</a:t>
            </a:r>
          </a:p>
        </p:txBody>
      </p:sp>
      <p:sp>
        <p:nvSpPr>
          <p:cNvPr id="5" name="Text Placeholder 4">
            <a:extLst>
              <a:ext uri="{FF2B5EF4-FFF2-40B4-BE49-F238E27FC236}">
                <a16:creationId xmlns:a16="http://schemas.microsoft.com/office/drawing/2014/main" id="{E88BDA81-694C-4C83-85BA-89D71CB88A13}"/>
              </a:ext>
            </a:extLst>
          </p:cNvPr>
          <p:cNvSpPr>
            <a:spLocks noGrp="1"/>
          </p:cNvSpPr>
          <p:nvPr>
            <p:ph type="body" sz="quarter" idx="10"/>
          </p:nvPr>
        </p:nvSpPr>
        <p:spPr>
          <a:xfrm>
            <a:off x="586390" y="1434370"/>
            <a:ext cx="11018520" cy="4481227"/>
          </a:xfrm>
        </p:spPr>
        <p:txBody>
          <a:bodyPr/>
          <a:lstStyle/>
          <a:p>
            <a:r>
              <a:rPr lang="en-US" dirty="0"/>
              <a:t>Building 100% reliability is like chasing chickens</a:t>
            </a:r>
          </a:p>
          <a:p>
            <a:r>
              <a:rPr lang="en-US" i="1" dirty="0"/>
              <a:t>	Just when you think you’ve got one, 4 more show up</a:t>
            </a:r>
          </a:p>
          <a:p>
            <a:r>
              <a:rPr lang="en-US" dirty="0"/>
              <a:t>Just accept failure as the norm, and you’ll sleep well at night</a:t>
            </a:r>
          </a:p>
          <a:p>
            <a:r>
              <a:rPr lang="en-US" dirty="0"/>
              <a:t>Use the modern tools and technologies</a:t>
            </a:r>
          </a:p>
          <a:p>
            <a:r>
              <a:rPr lang="en-US" dirty="0"/>
              <a:t>	</a:t>
            </a:r>
            <a:r>
              <a:rPr lang="en-US" i="1" dirty="0"/>
              <a:t>“Containers are the unreliable service” </a:t>
            </a:r>
            <a:r>
              <a:rPr lang="en-US" dirty="0"/>
              <a:t>packaging format</a:t>
            </a:r>
          </a:p>
          <a:p>
            <a:r>
              <a:rPr lang="en-US" dirty="0"/>
              <a:t>	Orchestrators (Kubernetes) are your nighttime managers</a:t>
            </a:r>
          </a:p>
          <a:p>
            <a:r>
              <a:rPr lang="en-US" dirty="0"/>
              <a:t>	Take the time to fully adapt to container first programming</a:t>
            </a:r>
            <a:br>
              <a:rPr lang="en-US" dirty="0"/>
            </a:br>
            <a:r>
              <a:rPr lang="en-US" dirty="0"/>
              <a:t>				</a:t>
            </a:r>
            <a:r>
              <a:rPr lang="en-US" b="1" i="1" dirty="0"/>
              <a:t>– this is a paradigm shift</a:t>
            </a:r>
          </a:p>
          <a:p>
            <a:r>
              <a:rPr lang="en-US" dirty="0"/>
              <a:t>.NET Core 2.1 provides coding for the “unreliable pattern”</a:t>
            </a:r>
          </a:p>
        </p:txBody>
      </p:sp>
    </p:spTree>
    <p:extLst>
      <p:ext uri="{BB962C8B-B14F-4D97-AF65-F5344CB8AC3E}">
        <p14:creationId xmlns:p14="http://schemas.microsoft.com/office/powerpoint/2010/main" val="410331557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4B098F-CC53-4F0C-913A-D7A8E5D633ED}"/>
              </a:ext>
            </a:extLst>
          </p:cNvPr>
          <p:cNvSpPr>
            <a:spLocks noGrp="1"/>
          </p:cNvSpPr>
          <p:nvPr>
            <p:ph type="title"/>
          </p:nvPr>
        </p:nvSpPr>
        <p:spPr/>
        <p:txBody>
          <a:bodyPr/>
          <a:lstStyle/>
          <a:p>
            <a:r>
              <a:rPr lang="en-US" dirty="0"/>
              <a:t>Specifics We’ve </a:t>
            </a:r>
            <a:r>
              <a:rPr lang="en-US" dirty="0" err="1"/>
              <a:t>Demo’d</a:t>
            </a:r>
            <a:endParaRPr lang="en-US" dirty="0"/>
          </a:p>
        </p:txBody>
      </p:sp>
      <p:sp>
        <p:nvSpPr>
          <p:cNvPr id="4" name="Text Placeholder 3">
            <a:extLst>
              <a:ext uri="{FF2B5EF4-FFF2-40B4-BE49-F238E27FC236}">
                <a16:creationId xmlns:a16="http://schemas.microsoft.com/office/drawing/2014/main" id="{76DD00D5-5081-4A75-A72E-5B5C0BFB250D}"/>
              </a:ext>
            </a:extLst>
          </p:cNvPr>
          <p:cNvSpPr>
            <a:spLocks noGrp="1"/>
          </p:cNvSpPr>
          <p:nvPr>
            <p:ph type="body" sz="quarter" idx="10"/>
          </p:nvPr>
        </p:nvSpPr>
        <p:spPr>
          <a:xfrm>
            <a:off x="584200" y="1435497"/>
            <a:ext cx="11018520" cy="5219891"/>
          </a:xfrm>
        </p:spPr>
        <p:txBody>
          <a:bodyPr/>
          <a:lstStyle/>
          <a:p>
            <a:pPr lvl="1"/>
            <a:r>
              <a:rPr lang="en-US" sz="3200" dirty="0"/>
              <a:t>Retries </a:t>
            </a:r>
            <a:r>
              <a:rPr lang="en-US" sz="2800" i="1" dirty="0"/>
              <a:t>– .NET Core ___ Class</a:t>
            </a:r>
            <a:endParaRPr lang="en-US" sz="3200" i="1" dirty="0"/>
          </a:p>
          <a:p>
            <a:pPr lvl="1"/>
            <a:r>
              <a:rPr lang="en-US" sz="3200" dirty="0"/>
              <a:t>Timeouts </a:t>
            </a:r>
            <a:r>
              <a:rPr lang="en-US" i="1" dirty="0"/>
              <a:t>– as it may take longer than your users will wait</a:t>
            </a:r>
            <a:endParaRPr lang="en-US" sz="3200" i="1" dirty="0"/>
          </a:p>
          <a:p>
            <a:pPr lvl="1"/>
            <a:r>
              <a:rPr lang="en-US" sz="3200" dirty="0"/>
              <a:t>Circuit Breakers </a:t>
            </a:r>
            <a:r>
              <a:rPr lang="en-US" i="1" dirty="0"/>
              <a:t>– Poly Class ___</a:t>
            </a:r>
            <a:endParaRPr lang="en-US" sz="3200" i="1" dirty="0"/>
          </a:p>
          <a:p>
            <a:pPr lvl="1"/>
            <a:r>
              <a:rPr lang="en-US" sz="3200" dirty="0"/>
              <a:t>Message Queues </a:t>
            </a:r>
            <a:r>
              <a:rPr lang="en-US" i="1" dirty="0"/>
              <a:t>– Azure Storage Queue - .9999 SLA</a:t>
            </a:r>
            <a:endParaRPr lang="en-US" sz="3200" i="1" dirty="0"/>
          </a:p>
          <a:p>
            <a:pPr lvl="1"/>
            <a:r>
              <a:rPr lang="en-US" sz="3200" dirty="0"/>
              <a:t>Extract Configuration </a:t>
            </a:r>
            <a:r>
              <a:rPr lang="en-US" sz="2800" i="1" dirty="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a:t>
            </a:r>
            <a:r>
              <a:rPr lang="en-US" dirty="0" err="1"/>
              <a:t>config.AddKeyPerFile</a:t>
            </a:r>
            <a:r>
              <a:rPr lang="en-US" dirty="0"/>
              <a:t>(</a:t>
            </a:r>
            <a:r>
              <a:rPr lang="en-US" dirty="0" err="1"/>
              <a:t>configPath</a:t>
            </a:r>
            <a:r>
              <a:rPr lang="en-US" dirty="0"/>
              <a:t>, true)</a:t>
            </a:r>
            <a:endParaRPr lang="en-US" sz="3200" i="1" dirty="0"/>
          </a:p>
          <a:p>
            <a:pPr lvl="1"/>
            <a:r>
              <a:rPr lang="en-US" sz="3200" dirty="0"/>
              <a:t>Kubernetes Secrets – keep your secrets… secret, but fast</a:t>
            </a:r>
          </a:p>
          <a:p>
            <a:pPr lvl="1"/>
            <a:r>
              <a:rPr lang="en-US" sz="3200" dirty="0"/>
              <a:t>State Management – support multiple nodes</a:t>
            </a:r>
          </a:p>
          <a:p>
            <a:pPr lvl="1"/>
            <a:r>
              <a:rPr lang="en-US" sz="1800" dirty="0" err="1">
                <a:latin typeface="Courier New" panose="02070309020205020404" pitchFamily="49" charset="0"/>
                <a:cs typeface="Courier New" panose="02070309020205020404" pitchFamily="49" charset="0"/>
              </a:rPr>
              <a:t>services.AddDataProtection</a:t>
            </a:r>
            <a:r>
              <a:rPr lang="en-US" sz="1800" dirty="0">
                <a:latin typeface="Courier New" panose="02070309020205020404" pitchFamily="49" charset="0"/>
                <a:cs typeface="Courier New" panose="02070309020205020404" pitchFamily="49" charset="0"/>
              </a:rPr>
              <a:t>()</a:t>
            </a:r>
          </a:p>
          <a:p>
            <a:pPr lvl="1"/>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PersistKeysToAzureBlobStorage</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GetBlobContainer</a:t>
            </a:r>
            <a:r>
              <a:rPr lang="en-US" sz="1800" dirty="0">
                <a:latin typeface="Courier New" panose="02070309020205020404" pitchFamily="49" charset="0"/>
                <a:cs typeface="Courier New" panose="02070309020205020404" pitchFamily="49" charset="0"/>
              </a:rPr>
              <a:t>(), "keys");</a:t>
            </a:r>
          </a:p>
          <a:p>
            <a:endParaRPr lang="en-US" dirty="0"/>
          </a:p>
        </p:txBody>
      </p:sp>
    </p:spTree>
    <p:extLst>
      <p:ext uri="{BB962C8B-B14F-4D97-AF65-F5344CB8AC3E}">
        <p14:creationId xmlns:p14="http://schemas.microsoft.com/office/powerpoint/2010/main" val="251300348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ACEAC-4079-4165-9434-75EB489EE8AB}"/>
              </a:ext>
            </a:extLst>
          </p:cNvPr>
          <p:cNvSpPr>
            <a:spLocks noGrp="1"/>
          </p:cNvSpPr>
          <p:nvPr>
            <p:ph type="title"/>
          </p:nvPr>
        </p:nvSpPr>
        <p:spPr>
          <a:xfrm>
            <a:off x="586740" y="90152"/>
            <a:ext cx="11018520" cy="553998"/>
          </a:xfrm>
        </p:spPr>
        <p:txBody>
          <a:bodyPr/>
          <a:lstStyle/>
          <a:p>
            <a:r>
              <a:rPr lang="en-US" dirty="0"/>
              <a:t>Related Breakout Sessions</a:t>
            </a:r>
          </a:p>
        </p:txBody>
      </p:sp>
      <p:sp>
        <p:nvSpPr>
          <p:cNvPr id="4" name="Text Placeholder 3">
            <a:extLst>
              <a:ext uri="{FF2B5EF4-FFF2-40B4-BE49-F238E27FC236}">
                <a16:creationId xmlns:a16="http://schemas.microsoft.com/office/drawing/2014/main" id="{CF5989A7-8DD0-4F38-BEF0-1746B66BE8D6}"/>
              </a:ext>
            </a:extLst>
          </p:cNvPr>
          <p:cNvSpPr>
            <a:spLocks noGrp="1"/>
          </p:cNvSpPr>
          <p:nvPr>
            <p:ph type="body" sz="quarter" idx="10"/>
          </p:nvPr>
        </p:nvSpPr>
        <p:spPr>
          <a:xfrm>
            <a:off x="4208380" y="1518693"/>
            <a:ext cx="3914237" cy="4370427"/>
          </a:xfrm>
        </p:spPr>
        <p:txBody>
          <a:bodyPr/>
          <a:lstStyle/>
          <a:p>
            <a:pPr marL="0" indent="0">
              <a:buNone/>
            </a:pPr>
            <a:r>
              <a:rPr lang="en-US" sz="1800" b="1" u="sng" dirty="0"/>
              <a:t>Monday</a:t>
            </a:r>
          </a:p>
          <a:p>
            <a:pPr marL="0" indent="0">
              <a:buNone/>
            </a:pPr>
            <a:r>
              <a:rPr lang="en-US" sz="1800" b="1" dirty="0"/>
              <a:t>BRK2134 </a:t>
            </a:r>
            <a:br>
              <a:rPr lang="en-US" sz="1800" dirty="0"/>
            </a:br>
            <a:r>
              <a:rPr lang="en-US" sz="1800" dirty="0"/>
              <a:t>The Present and Not-too-distant Future of Visual Studio </a:t>
            </a:r>
          </a:p>
          <a:p>
            <a:pPr marL="0" indent="0">
              <a:buNone/>
            </a:pPr>
            <a:r>
              <a:rPr lang="en-US" sz="1800" b="1" dirty="0"/>
              <a:t>BRK2152 </a:t>
            </a:r>
            <a:br>
              <a:rPr lang="en-US" sz="1800" b="1" dirty="0"/>
            </a:br>
            <a:r>
              <a:rPr lang="en-US" sz="1800" dirty="0"/>
              <a:t>What's new with Visual Studio for Mac </a:t>
            </a:r>
          </a:p>
          <a:p>
            <a:pPr marL="0" indent="0">
              <a:buNone/>
            </a:pPr>
            <a:r>
              <a:rPr lang="en-US" sz="1800" b="1" u="sng" dirty="0"/>
              <a:t>Wednesday</a:t>
            </a:r>
          </a:p>
          <a:p>
            <a:pPr marL="0" indent="0">
              <a:buNone/>
            </a:pPr>
            <a:r>
              <a:rPr lang="en-US" sz="1800" b="1" dirty="0"/>
              <a:t>BRK2145 </a:t>
            </a:r>
            <a:br>
              <a:rPr lang="en-US" sz="1800" dirty="0"/>
            </a:br>
            <a:r>
              <a:rPr lang="en-US" sz="1800" dirty="0"/>
              <a:t>Get in the Zone: Visual Studio 2017 Productivity Enhancements</a:t>
            </a:r>
          </a:p>
          <a:p>
            <a:pPr marL="0" indent="0">
              <a:buNone/>
            </a:pPr>
            <a:r>
              <a:rPr lang="en-US" sz="1800" b="1" dirty="0"/>
              <a:t>BRK2148 </a:t>
            </a:r>
            <a:br>
              <a:rPr lang="en-US" sz="1800" b="1" dirty="0"/>
            </a:br>
            <a:r>
              <a:rPr lang="en-US" sz="1800" dirty="0"/>
              <a:t>Supercharge your debugging in Visual Studio 2017 </a:t>
            </a:r>
          </a:p>
        </p:txBody>
      </p:sp>
      <p:sp>
        <p:nvSpPr>
          <p:cNvPr id="6" name="Rectangle 5">
            <a:extLst>
              <a:ext uri="{FF2B5EF4-FFF2-40B4-BE49-F238E27FC236}">
                <a16:creationId xmlns:a16="http://schemas.microsoft.com/office/drawing/2014/main" id="{F45097BE-A1C1-4903-A445-02CBA01DDA9D}"/>
              </a:ext>
            </a:extLst>
          </p:cNvPr>
          <p:cNvSpPr/>
          <p:nvPr/>
        </p:nvSpPr>
        <p:spPr bwMode="auto">
          <a:xfrm>
            <a:off x="4079490" y="671783"/>
            <a:ext cx="4043128" cy="78777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Visual Studio</a:t>
            </a:r>
          </a:p>
        </p:txBody>
      </p:sp>
      <p:sp>
        <p:nvSpPr>
          <p:cNvPr id="9" name="Rectangle 8">
            <a:extLst>
              <a:ext uri="{FF2B5EF4-FFF2-40B4-BE49-F238E27FC236}">
                <a16:creationId xmlns:a16="http://schemas.microsoft.com/office/drawing/2014/main" id="{9CA512D4-860E-4D12-BF43-5EF7D9C5368D}"/>
              </a:ext>
            </a:extLst>
          </p:cNvPr>
          <p:cNvSpPr/>
          <p:nvPr/>
        </p:nvSpPr>
        <p:spPr bwMode="auto">
          <a:xfrm>
            <a:off x="0" y="676517"/>
            <a:ext cx="4043127" cy="787775"/>
          </a:xfrm>
          <a:prstGeom prst="rect">
            <a:avLst/>
          </a:prstGeom>
          <a:solidFill>
            <a:schemeClr val="accent4">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.NET Platform</a:t>
            </a:r>
          </a:p>
        </p:txBody>
      </p:sp>
      <p:sp>
        <p:nvSpPr>
          <p:cNvPr id="10" name="Text Placeholder 3">
            <a:extLst>
              <a:ext uri="{FF2B5EF4-FFF2-40B4-BE49-F238E27FC236}">
                <a16:creationId xmlns:a16="http://schemas.microsoft.com/office/drawing/2014/main" id="{6CFDB8AA-B0C0-48FD-A7D0-D604DF4AF496}"/>
              </a:ext>
            </a:extLst>
          </p:cNvPr>
          <p:cNvSpPr txBox="1">
            <a:spLocks/>
          </p:cNvSpPr>
          <p:nvPr/>
        </p:nvSpPr>
        <p:spPr>
          <a:xfrm>
            <a:off x="132202" y="1510754"/>
            <a:ext cx="3914237" cy="5355312"/>
          </a:xfrm>
          <a:prstGeom prst="rect">
            <a:avLst/>
          </a:prstGeom>
        </p:spPr>
        <p:txBody>
          <a:bodyPr vert="horz" wrap="square" lIns="0" tIns="0" rIns="0" bIns="0" rtlCol="0">
            <a:spAutoFit/>
          </a:bodyPr>
          <a:lstStyle>
            <a:lvl1pPr marL="231775" marR="0" indent="-231775" algn="l" defTabSz="932742" rtl="0" eaLnBrk="1" fontAlgn="auto" latinLnBrk="0" hangingPunct="1">
              <a:lnSpc>
                <a:spcPct val="100000"/>
              </a:lnSpc>
              <a:spcBef>
                <a:spcPts val="1224"/>
              </a:spcBef>
              <a:spcAft>
                <a:spcPts val="0"/>
              </a:spcAft>
              <a:buClr>
                <a:schemeClr val="tx1"/>
              </a:buClr>
              <a:buSzPct val="90000"/>
              <a:buFont typeface="Wingdings" panose="05000000000000000000" pitchFamily="2" charset="2"/>
              <a:buChar char=""/>
              <a:tabLst/>
              <a:defRPr sz="2800" b="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27038" marR="0" indent="-1714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b="0" kern="1200" spc="0" baseline="0">
                <a:gradFill>
                  <a:gsLst>
                    <a:gs pos="1250">
                      <a:schemeClr val="tx1"/>
                    </a:gs>
                    <a:gs pos="100000">
                      <a:schemeClr val="tx1"/>
                    </a:gs>
                  </a:gsLst>
                  <a:lin ang="5400000" scaled="0"/>
                </a:gradFill>
                <a:latin typeface="+mn-lt"/>
                <a:ea typeface="+mn-ea"/>
                <a:cs typeface="+mn-cs"/>
              </a:defRPr>
            </a:lvl2pPr>
            <a:lvl3pPr marL="639763" marR="0" indent="-1889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kern="1200" spc="0" baseline="0">
                <a:gradFill>
                  <a:gsLst>
                    <a:gs pos="1250">
                      <a:schemeClr val="tx1"/>
                    </a:gs>
                    <a:gs pos="100000">
                      <a:schemeClr val="tx1"/>
                    </a:gs>
                  </a:gsLst>
                  <a:lin ang="5400000" scaled="0"/>
                </a:gradFill>
                <a:latin typeface="+mn-lt"/>
                <a:ea typeface="+mn-ea"/>
                <a:cs typeface="+mn-cs"/>
              </a:defRPr>
            </a:lvl3pPr>
            <a:lvl4pPr marL="828675" marR="0" indent="-1762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4pPr>
            <a:lvl5pPr marL="1023938" marR="0" indent="-16986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b="1" u="sng" dirty="0"/>
              <a:t>Monday</a:t>
            </a:r>
            <a:br>
              <a:rPr lang="en-US" sz="1800" b="1" u="sng" dirty="0"/>
            </a:br>
            <a:r>
              <a:rPr lang="en-US" sz="1800" b="1" dirty="0"/>
              <a:t>BRK2100</a:t>
            </a:r>
            <a:br>
              <a:rPr lang="en-US" sz="1800" b="1" u="sng" dirty="0"/>
            </a:br>
            <a:r>
              <a:rPr lang="en-US" sz="1800" dirty="0"/>
              <a:t>.NET Overview and Roadmap</a:t>
            </a:r>
          </a:p>
          <a:p>
            <a:pPr marL="0" indent="0">
              <a:buNone/>
            </a:pPr>
            <a:r>
              <a:rPr lang="en-US" sz="1800" b="1" u="sng" dirty="0"/>
              <a:t>Tuesday</a:t>
            </a:r>
          </a:p>
          <a:p>
            <a:pPr marL="0" indent="0">
              <a:buNone/>
            </a:pPr>
            <a:r>
              <a:rPr lang="en-US" sz="1800" b="1" dirty="0"/>
              <a:t>BRK2151 </a:t>
            </a:r>
            <a:br>
              <a:rPr lang="en-US" sz="1800" b="1" dirty="0"/>
            </a:br>
            <a:r>
              <a:rPr lang="en-US" sz="1800" dirty="0"/>
              <a:t>What's new in Web Development with ASP.NET Core 2.1 </a:t>
            </a:r>
          </a:p>
          <a:p>
            <a:pPr marL="0" indent="0">
              <a:buNone/>
            </a:pPr>
            <a:r>
              <a:rPr lang="en-US" sz="1800" b="1" dirty="0"/>
              <a:t>BRK2147 </a:t>
            </a:r>
            <a:br>
              <a:rPr lang="en-US" sz="1800" b="1" dirty="0"/>
            </a:br>
            <a:r>
              <a:rPr lang="en-US" sz="1800" dirty="0"/>
              <a:t>Meet the new stack for real-time web communication: ASP.NET Core </a:t>
            </a:r>
            <a:r>
              <a:rPr lang="en-US" sz="1800" dirty="0" err="1"/>
              <a:t>SignalR</a:t>
            </a:r>
            <a:endParaRPr lang="en-US" sz="1800" dirty="0"/>
          </a:p>
          <a:p>
            <a:pPr marL="0" indent="0">
              <a:buNone/>
            </a:pPr>
            <a:r>
              <a:rPr lang="en-US" sz="1800" b="1" dirty="0"/>
              <a:t>BRK2155 </a:t>
            </a:r>
            <a:br>
              <a:rPr lang="en-US" sz="1800" b="1" dirty="0"/>
            </a:br>
            <a:r>
              <a:rPr lang="en-US" sz="1800" dirty="0"/>
              <a:t>The Future of C#</a:t>
            </a:r>
          </a:p>
          <a:p>
            <a:pPr marL="0" indent="0">
              <a:buNone/>
            </a:pPr>
            <a:r>
              <a:rPr lang="en-US" sz="1800" b="1" u="sng" dirty="0"/>
              <a:t>Wednesday</a:t>
            </a:r>
            <a:r>
              <a:rPr lang="en-US" sz="1800" dirty="0"/>
              <a:t>  </a:t>
            </a:r>
          </a:p>
          <a:p>
            <a:pPr marL="0" indent="0">
              <a:buNone/>
            </a:pPr>
            <a:r>
              <a:rPr lang="en-US" sz="1800" b="1" dirty="0"/>
              <a:t>BRK2144 </a:t>
            </a:r>
            <a:br>
              <a:rPr lang="en-US" sz="1800" b="1" dirty="0"/>
            </a:br>
            <a:r>
              <a:rPr lang="en-US" sz="1800" dirty="0"/>
              <a:t>Entity Framework Core 2.1: Simple, Powerful Data Access for .NET </a:t>
            </a:r>
          </a:p>
        </p:txBody>
      </p:sp>
      <p:sp>
        <p:nvSpPr>
          <p:cNvPr id="7" name="Rectangle 6">
            <a:extLst>
              <a:ext uri="{FF2B5EF4-FFF2-40B4-BE49-F238E27FC236}">
                <a16:creationId xmlns:a16="http://schemas.microsoft.com/office/drawing/2014/main" id="{FBA9AE2D-6588-41A9-B1EC-668626D8DFAC}"/>
              </a:ext>
            </a:extLst>
          </p:cNvPr>
          <p:cNvSpPr/>
          <p:nvPr/>
        </p:nvSpPr>
        <p:spPr bwMode="auto">
          <a:xfrm>
            <a:off x="8160101" y="679355"/>
            <a:ext cx="4043127" cy="780204"/>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Azure</a:t>
            </a:r>
          </a:p>
        </p:txBody>
      </p:sp>
      <p:sp>
        <p:nvSpPr>
          <p:cNvPr id="8" name="Text Placeholder 3">
            <a:extLst>
              <a:ext uri="{FF2B5EF4-FFF2-40B4-BE49-F238E27FC236}">
                <a16:creationId xmlns:a16="http://schemas.microsoft.com/office/drawing/2014/main" id="{A4527867-69E9-4244-AA44-DA1681CB8E62}"/>
              </a:ext>
            </a:extLst>
          </p:cNvPr>
          <p:cNvSpPr txBox="1">
            <a:spLocks/>
          </p:cNvSpPr>
          <p:nvPr/>
        </p:nvSpPr>
        <p:spPr>
          <a:xfrm>
            <a:off x="8284558" y="1544777"/>
            <a:ext cx="3914237" cy="3939540"/>
          </a:xfrm>
          <a:prstGeom prst="rect">
            <a:avLst/>
          </a:prstGeom>
        </p:spPr>
        <p:txBody>
          <a:bodyPr vert="horz" wrap="square" lIns="0" tIns="0" rIns="0" bIns="0" rtlCol="0">
            <a:spAutoFit/>
          </a:bodyPr>
          <a:lstStyle>
            <a:lvl1pPr marL="231775" marR="0" indent="-231775" algn="l" defTabSz="932742" rtl="0" eaLnBrk="1" fontAlgn="auto" latinLnBrk="0" hangingPunct="1">
              <a:lnSpc>
                <a:spcPct val="100000"/>
              </a:lnSpc>
              <a:spcBef>
                <a:spcPts val="1224"/>
              </a:spcBef>
              <a:spcAft>
                <a:spcPts val="0"/>
              </a:spcAft>
              <a:buClr>
                <a:schemeClr val="tx1"/>
              </a:buClr>
              <a:buSzPct val="90000"/>
              <a:buFont typeface="Wingdings" panose="05000000000000000000" pitchFamily="2" charset="2"/>
              <a:buChar char=""/>
              <a:tabLst/>
              <a:defRPr sz="2800" b="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27038" marR="0" indent="-1714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b="0" kern="1200" spc="0" baseline="0">
                <a:gradFill>
                  <a:gsLst>
                    <a:gs pos="1250">
                      <a:schemeClr val="tx1"/>
                    </a:gs>
                    <a:gs pos="100000">
                      <a:schemeClr val="tx1"/>
                    </a:gs>
                  </a:gsLst>
                  <a:lin ang="5400000" scaled="0"/>
                </a:gradFill>
                <a:latin typeface="+mn-lt"/>
                <a:ea typeface="+mn-ea"/>
                <a:cs typeface="+mn-cs"/>
              </a:defRPr>
            </a:lvl2pPr>
            <a:lvl3pPr marL="639763" marR="0" indent="-1889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kern="1200" spc="0" baseline="0">
                <a:gradFill>
                  <a:gsLst>
                    <a:gs pos="1250">
                      <a:schemeClr val="tx1"/>
                    </a:gs>
                    <a:gs pos="100000">
                      <a:schemeClr val="tx1"/>
                    </a:gs>
                  </a:gsLst>
                  <a:lin ang="5400000" scaled="0"/>
                </a:gradFill>
                <a:latin typeface="+mn-lt"/>
                <a:ea typeface="+mn-ea"/>
                <a:cs typeface="+mn-cs"/>
              </a:defRPr>
            </a:lvl3pPr>
            <a:lvl4pPr marL="828675" marR="0" indent="-1762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4pPr>
            <a:lvl5pPr marL="1023938" marR="0" indent="-16986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u="sng" dirty="0"/>
              <a:t>Tuesday</a:t>
            </a:r>
          </a:p>
          <a:p>
            <a:pPr marL="0" indent="0">
              <a:buNone/>
            </a:pPr>
            <a:r>
              <a:rPr lang="en-US" sz="1800" b="1" dirty="0">
                <a:solidFill>
                  <a:srgbClr val="0070C0"/>
                </a:solidFill>
                <a:effectLst>
                  <a:outerShdw blurRad="50800" dist="38100" dir="2700000" algn="tl" rotWithShape="0">
                    <a:prstClr val="black">
                      <a:alpha val="40000"/>
                    </a:prstClr>
                  </a:outerShdw>
                </a:effectLst>
              </a:rPr>
              <a:t>BRK2115</a:t>
            </a:r>
            <a:br>
              <a:rPr lang="en-US" sz="1800" b="1" dirty="0">
                <a:solidFill>
                  <a:srgbClr val="0070C0"/>
                </a:solidFill>
                <a:effectLst>
                  <a:outerShdw blurRad="50800" dist="38100" dir="2700000" algn="tl" rotWithShape="0">
                    <a:prstClr val="black">
                      <a:alpha val="40000"/>
                    </a:prstClr>
                  </a:outerShdw>
                </a:effectLst>
              </a:rPr>
            </a:br>
            <a:r>
              <a:rPr lang="en-US" sz="1800" dirty="0">
                <a:solidFill>
                  <a:srgbClr val="0070C0"/>
                </a:solidFill>
                <a:effectLst>
                  <a:outerShdw blurRad="50800" dist="38100" dir="2700000" algn="tl" rotWithShape="0">
                    <a:prstClr val="black">
                      <a:alpha val="40000"/>
                    </a:prstClr>
                  </a:outerShdw>
                </a:effectLst>
              </a:rPr>
              <a:t>Building, Running, Patching Docker Containers – </a:t>
            </a:r>
            <a:r>
              <a:rPr lang="en-US" sz="1800" i="1" dirty="0">
                <a:solidFill>
                  <a:srgbClr val="0070C0"/>
                </a:solidFill>
                <a:effectLst>
                  <a:outerShdw blurRad="50800" dist="38100" dir="2700000" algn="tl" rotWithShape="0">
                    <a:prstClr val="black">
                      <a:alpha val="40000"/>
                    </a:prstClr>
                  </a:outerShdw>
                </a:effectLst>
              </a:rPr>
              <a:t>The Paradigm Shift</a:t>
            </a:r>
          </a:p>
          <a:p>
            <a:pPr marL="0" indent="0">
              <a:buNone/>
            </a:pPr>
            <a:r>
              <a:rPr lang="en-US" sz="1800" b="1" dirty="0"/>
              <a:t>BRK2117 </a:t>
            </a:r>
            <a:br>
              <a:rPr lang="en-US" sz="1800" b="1" dirty="0"/>
            </a:br>
            <a:r>
              <a:rPr lang="en-US" sz="1800" dirty="0"/>
              <a:t>Diagnosing and debugging live cloud applications</a:t>
            </a:r>
          </a:p>
          <a:p>
            <a:pPr marL="0" indent="0">
              <a:buNone/>
            </a:pPr>
            <a:r>
              <a:rPr lang="en-US" sz="1800" b="1" u="sng" dirty="0"/>
              <a:t>Wednesday</a:t>
            </a:r>
            <a:r>
              <a:rPr lang="en-US" sz="1800" dirty="0"/>
              <a:t> </a:t>
            </a:r>
          </a:p>
          <a:p>
            <a:pPr marL="0" indent="0">
              <a:buNone/>
            </a:pPr>
            <a:r>
              <a:rPr lang="en-US" sz="1800" b="1" dirty="0"/>
              <a:t>BRK3810 </a:t>
            </a:r>
            <a:br>
              <a:rPr lang="en-US" sz="1800" b="1" dirty="0"/>
            </a:br>
            <a:r>
              <a:rPr lang="en-US" sz="1800" dirty="0"/>
              <a:t>Modernizing existing .NET applications with Windows Containers and Azure cloud </a:t>
            </a:r>
          </a:p>
        </p:txBody>
      </p:sp>
    </p:spTree>
    <p:extLst>
      <p:ext uri="{BB962C8B-B14F-4D97-AF65-F5344CB8AC3E}">
        <p14:creationId xmlns:p14="http://schemas.microsoft.com/office/powerpoint/2010/main" val="182891312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A1452-18F6-4F4D-B541-49744E4B70ED}"/>
              </a:ext>
            </a:extLst>
          </p:cNvPr>
          <p:cNvSpPr>
            <a:spLocks noGrp="1"/>
          </p:cNvSpPr>
          <p:nvPr>
            <p:ph type="title"/>
          </p:nvPr>
        </p:nvSpPr>
        <p:spPr>
          <a:xfrm>
            <a:off x="584200" y="1871783"/>
            <a:ext cx="6675120" cy="1661993"/>
          </a:xfrm>
        </p:spPr>
        <p:txBody>
          <a:bodyPr/>
          <a:lstStyle/>
          <a:p>
            <a:r>
              <a:rPr lang="en-US"/>
              <a:t>Building Resilient Microservices with .NET Core and </a:t>
            </a:r>
            <a:br>
              <a:rPr lang="en-US"/>
            </a:br>
            <a:r>
              <a:rPr lang="en-US"/>
              <a:t>Azure Container Services (AKS)</a:t>
            </a:r>
          </a:p>
        </p:txBody>
      </p:sp>
      <p:sp>
        <p:nvSpPr>
          <p:cNvPr id="3" name="Text Placeholder 2">
            <a:extLst>
              <a:ext uri="{FF2B5EF4-FFF2-40B4-BE49-F238E27FC236}">
                <a16:creationId xmlns:a16="http://schemas.microsoft.com/office/drawing/2014/main" id="{20FD0DDA-D58B-433E-B8E3-A11E83188545}"/>
              </a:ext>
            </a:extLst>
          </p:cNvPr>
          <p:cNvSpPr>
            <a:spLocks noGrp="1"/>
          </p:cNvSpPr>
          <p:nvPr>
            <p:ph type="body" sz="quarter" idx="12"/>
          </p:nvPr>
        </p:nvSpPr>
        <p:spPr>
          <a:xfrm>
            <a:off x="584200" y="3962400"/>
            <a:ext cx="6675120" cy="2154436"/>
          </a:xfrm>
        </p:spPr>
        <p:txBody>
          <a:bodyPr/>
          <a:lstStyle/>
          <a:p>
            <a:r>
              <a:rPr lang="en-US"/>
              <a:t>Glenn Condron</a:t>
            </a:r>
          </a:p>
          <a:p>
            <a:r>
              <a:rPr lang="en-US"/>
              <a:t>Program Manager – ASP.NET</a:t>
            </a:r>
          </a:p>
          <a:p>
            <a:r>
              <a:rPr lang="en-US"/>
              <a:t>@</a:t>
            </a:r>
            <a:r>
              <a:rPr lang="en-US" err="1"/>
              <a:t>condrong</a:t>
            </a:r>
            <a:r>
              <a:rPr lang="en-US"/>
              <a:t> </a:t>
            </a:r>
          </a:p>
          <a:p>
            <a:endParaRPr lang="en-US"/>
          </a:p>
          <a:p>
            <a:r>
              <a:rPr lang="en-US"/>
              <a:t>Steve Lasker</a:t>
            </a:r>
          </a:p>
          <a:p>
            <a:r>
              <a:rPr lang="en-US"/>
              <a:t>Program Manager – Azure Developer Experiences</a:t>
            </a:r>
          </a:p>
          <a:p>
            <a:r>
              <a:rPr lang="en-US"/>
              <a:t>@</a:t>
            </a:r>
            <a:r>
              <a:rPr lang="en-US" err="1"/>
              <a:t>stevelasker</a:t>
            </a:r>
            <a:endParaRPr lang="en-US"/>
          </a:p>
        </p:txBody>
      </p:sp>
      <p:sp>
        <p:nvSpPr>
          <p:cNvPr id="6" name="Text Placeholder 5">
            <a:extLst>
              <a:ext uri="{FF2B5EF4-FFF2-40B4-BE49-F238E27FC236}">
                <a16:creationId xmlns:a16="http://schemas.microsoft.com/office/drawing/2014/main" id="{4E70D65E-D155-4B5F-AC8B-BEDE86DACF68}"/>
              </a:ext>
            </a:extLst>
          </p:cNvPr>
          <p:cNvSpPr>
            <a:spLocks noGrp="1"/>
          </p:cNvSpPr>
          <p:nvPr>
            <p:ph type="body" sz="quarter" idx="13"/>
          </p:nvPr>
        </p:nvSpPr>
        <p:spPr/>
        <p:txBody>
          <a:bodyPr/>
          <a:lstStyle/>
          <a:p>
            <a:r>
              <a:rPr lang="en-US"/>
              <a:t>BRK2141</a:t>
            </a:r>
          </a:p>
        </p:txBody>
      </p:sp>
    </p:spTree>
    <p:extLst>
      <p:ext uri="{BB962C8B-B14F-4D97-AF65-F5344CB8AC3E}">
        <p14:creationId xmlns:p14="http://schemas.microsoft.com/office/powerpoint/2010/main" val="1985850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490734E-E35E-4A20-918E-BB57EDD359A4}"/>
              </a:ext>
            </a:extLst>
          </p:cNvPr>
          <p:cNvSpPr txBox="1"/>
          <p:nvPr/>
        </p:nvSpPr>
        <p:spPr>
          <a:xfrm>
            <a:off x="77118" y="5718102"/>
            <a:ext cx="12192000" cy="960263"/>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gradFill>
                  <a:gsLst>
                    <a:gs pos="2917">
                      <a:schemeClr val="tx1"/>
                    </a:gs>
                    <a:gs pos="30000">
                      <a:schemeClr val="tx1"/>
                    </a:gs>
                  </a:gsLst>
                  <a:lin ang="5400000" scaled="0"/>
                </a:gradFill>
                <a:latin typeface="+mn-lt"/>
              </a:rPr>
              <a:t>And enter to win a poster from CODE Magazine signed by .NET rock stars</a:t>
            </a:r>
            <a:br>
              <a:rPr lang="en-US" sz="2400" b="1" dirty="0">
                <a:gradFill>
                  <a:gsLst>
                    <a:gs pos="2917">
                      <a:schemeClr val="tx1"/>
                    </a:gs>
                    <a:gs pos="30000">
                      <a:schemeClr val="tx1"/>
                    </a:gs>
                  </a:gsLst>
                  <a:lin ang="5400000" scaled="0"/>
                </a:gradFill>
                <a:latin typeface="+mn-lt"/>
              </a:rPr>
            </a:br>
            <a:r>
              <a:rPr lang="en-US" sz="2400" dirty="0">
                <a:gradFill>
                  <a:gsLst>
                    <a:gs pos="2917">
                      <a:schemeClr val="tx1"/>
                    </a:gs>
                    <a:gs pos="30000">
                      <a:schemeClr val="tx1"/>
                    </a:gs>
                  </a:gsLst>
                  <a:lin ang="5400000" scaled="0"/>
                </a:gradFill>
                <a:latin typeface="+mn-lt"/>
              </a:rPr>
              <a:t>Scott Guthrie, Scott </a:t>
            </a:r>
            <a:r>
              <a:rPr lang="en-US" sz="2400" dirty="0">
                <a:gradFill>
                  <a:gsLst>
                    <a:gs pos="2917">
                      <a:schemeClr val="tx1"/>
                    </a:gs>
                    <a:gs pos="30000">
                      <a:schemeClr val="tx1"/>
                    </a:gs>
                  </a:gsLst>
                  <a:lin ang="5400000" scaled="0"/>
                </a:gradFill>
              </a:rPr>
              <a:t>Hanselman, Anders Hejlsberg, Scott Hunter</a:t>
            </a:r>
            <a:endParaRPr lang="en-US" sz="2400" dirty="0">
              <a:gradFill>
                <a:gsLst>
                  <a:gs pos="2917">
                    <a:schemeClr val="tx1"/>
                  </a:gs>
                  <a:gs pos="30000">
                    <a:schemeClr val="tx1"/>
                  </a:gs>
                </a:gsLst>
                <a:lin ang="5400000" scaled="0"/>
              </a:gradFill>
              <a:latin typeface="+mn-lt"/>
            </a:endParaRPr>
          </a:p>
        </p:txBody>
      </p:sp>
      <p:pic>
        <p:nvPicPr>
          <p:cNvPr id="6" name="Picture 5">
            <a:extLst>
              <a:ext uri="{FF2B5EF4-FFF2-40B4-BE49-F238E27FC236}">
                <a16:creationId xmlns:a16="http://schemas.microsoft.com/office/drawing/2014/main" id="{37EACF45-41BA-4C15-967E-78F798FE3A8C}"/>
              </a:ext>
            </a:extLst>
          </p:cNvPr>
          <p:cNvPicPr>
            <a:picLocks noChangeAspect="1"/>
          </p:cNvPicPr>
          <p:nvPr/>
        </p:nvPicPr>
        <p:blipFill>
          <a:blip r:embed="rId3"/>
          <a:stretch>
            <a:fillRect/>
          </a:stretch>
        </p:blipFill>
        <p:spPr>
          <a:xfrm>
            <a:off x="4909511" y="2026463"/>
            <a:ext cx="2527213" cy="3429000"/>
          </a:xfrm>
          <a:prstGeom prst="rect">
            <a:avLst/>
          </a:prstGeom>
        </p:spPr>
      </p:pic>
      <p:sp>
        <p:nvSpPr>
          <p:cNvPr id="10" name="Rectangle 9">
            <a:extLst>
              <a:ext uri="{FF2B5EF4-FFF2-40B4-BE49-F238E27FC236}">
                <a16:creationId xmlns:a16="http://schemas.microsoft.com/office/drawing/2014/main" id="{087B9BA2-519C-46BD-8E05-DEEE4AC80269}"/>
              </a:ext>
            </a:extLst>
          </p:cNvPr>
          <p:cNvSpPr/>
          <p:nvPr/>
        </p:nvSpPr>
        <p:spPr>
          <a:xfrm>
            <a:off x="2623850" y="448224"/>
            <a:ext cx="6944299" cy="1166473"/>
          </a:xfrm>
          <a:prstGeom prst="rect">
            <a:avLst/>
          </a:prstGeom>
        </p:spPr>
        <p:txBody>
          <a:bodyPr wrap="square">
            <a:spAutoFit/>
          </a:bodyPr>
          <a:lstStyle/>
          <a:p>
            <a:pPr algn="ctr">
              <a:lnSpc>
                <a:spcPct val="90000"/>
              </a:lnSpc>
              <a:spcAft>
                <a:spcPts val="600"/>
              </a:spcAft>
            </a:pPr>
            <a:r>
              <a:rPr lang="en-US" sz="3600" b="1" dirty="0">
                <a:gradFill>
                  <a:gsLst>
                    <a:gs pos="2917">
                      <a:schemeClr val="tx1"/>
                    </a:gs>
                    <a:gs pos="30000">
                      <a:schemeClr val="tx1"/>
                    </a:gs>
                  </a:gsLst>
                  <a:lin ang="5400000" scaled="0"/>
                </a:gradFill>
              </a:rPr>
              <a:t>Download .NET Core 2.1 RC</a:t>
            </a:r>
          </a:p>
          <a:p>
            <a:pPr algn="ctr">
              <a:lnSpc>
                <a:spcPct val="90000"/>
              </a:lnSpc>
              <a:spcAft>
                <a:spcPts val="600"/>
              </a:spcAft>
            </a:pPr>
            <a:r>
              <a:rPr lang="en-US" sz="3600" dirty="0">
                <a:gradFill>
                  <a:gsLst>
                    <a:gs pos="2917">
                      <a:schemeClr val="tx1"/>
                    </a:gs>
                    <a:gs pos="30000">
                      <a:schemeClr val="tx1"/>
                    </a:gs>
                  </a:gsLst>
                  <a:lin ang="5400000" scaled="0"/>
                </a:gradFill>
                <a:hlinkClick r:id="rId4"/>
              </a:rPr>
              <a:t>https://aka.ms/DotNetCore21</a:t>
            </a:r>
            <a:endParaRPr lang="en-US" sz="36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001493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217792" y="739725"/>
            <a:ext cx="9273736" cy="5938475"/>
          </a:xfrm>
          <a:prstGeom prst="rect">
            <a:avLst/>
          </a:prstGeom>
        </p:spPr>
      </p:pic>
      <p:pic>
        <p:nvPicPr>
          <p:cNvPr id="10" name="Picture 9"/>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a:ext>
            </a:extLst>
          </a:blip>
          <a:srcRect l="15789" b="24812"/>
          <a:stretch/>
        </p:blipFill>
        <p:spPr>
          <a:xfrm>
            <a:off x="0" y="2958457"/>
            <a:ext cx="4938208" cy="3899056"/>
          </a:xfrm>
          <a:prstGeom prst="rect">
            <a:avLst/>
          </a:prstGeom>
        </p:spPr>
      </p:pic>
      <p:sp>
        <p:nvSpPr>
          <p:cNvPr id="5" name="Title 4"/>
          <p:cNvSpPr>
            <a:spLocks noGrp="1"/>
          </p:cNvSpPr>
          <p:nvPr>
            <p:ph type="title"/>
          </p:nvPr>
        </p:nvSpPr>
        <p:spPr>
          <a:xfrm>
            <a:off x="588263" y="457200"/>
            <a:ext cx="11018520" cy="2215991"/>
          </a:xfrm>
        </p:spPr>
        <p:txBody>
          <a:bodyPr/>
          <a:lstStyle/>
          <a:p>
            <a:r>
              <a:rPr lang="en-US"/>
              <a:t>Please Complete An Evaluation Form</a:t>
            </a:r>
            <a:br>
              <a:rPr lang="en-US"/>
            </a:br>
            <a:r>
              <a:rPr lang="en-US"/>
              <a:t>for every session you attend. </a:t>
            </a:r>
            <a:br>
              <a:rPr lang="en-US"/>
            </a:br>
            <a:br>
              <a:rPr lang="en-US"/>
            </a:br>
            <a:r>
              <a:rPr lang="en-US" spc="-100">
                <a:gradFill>
                  <a:gsLst>
                    <a:gs pos="34416">
                      <a:schemeClr val="tx2"/>
                    </a:gs>
                    <a:gs pos="83000">
                      <a:schemeClr val="tx2"/>
                    </a:gs>
                  </a:gsLst>
                  <a:lin ang="5400000" scaled="0"/>
                </a:gradFill>
              </a:rPr>
              <a:t>Your input is important!</a:t>
            </a:r>
            <a:endParaRPr lang="en-US"/>
          </a:p>
        </p:txBody>
      </p:sp>
      <p:sp>
        <p:nvSpPr>
          <p:cNvPr id="8" name="Rectangle 7"/>
          <p:cNvSpPr/>
          <p:nvPr/>
        </p:nvSpPr>
        <p:spPr>
          <a:xfrm>
            <a:off x="10323748" y="5906951"/>
            <a:ext cx="1279196" cy="362087"/>
          </a:xfrm>
          <a:prstGeom prst="rect">
            <a:avLst/>
          </a:prstGeom>
        </p:spPr>
        <p:txBody>
          <a:bodyPr wrap="none" lIns="0" tIns="0" rIns="0" bIns="0">
            <a:spAutoFit/>
          </a:bodyPr>
          <a:lstStyle/>
          <a:p>
            <a:pPr algn="r"/>
            <a:r>
              <a:rPr lang="en-US" sz="2353">
                <a:gradFill>
                  <a:gsLst>
                    <a:gs pos="6494">
                      <a:schemeClr val="tx1"/>
                    </a:gs>
                    <a:gs pos="18182">
                      <a:schemeClr val="tx1"/>
                    </a:gs>
                  </a:gsLst>
                  <a:lin ang="5400000" scaled="1"/>
                </a:gradFill>
              </a:rPr>
              <a:t>#</a:t>
            </a:r>
            <a:r>
              <a:rPr lang="en-US" sz="2353" err="1">
                <a:gradFill>
                  <a:gsLst>
                    <a:gs pos="6494">
                      <a:schemeClr val="tx1"/>
                    </a:gs>
                    <a:gs pos="18182">
                      <a:schemeClr val="tx1"/>
                    </a:gs>
                  </a:gsLst>
                  <a:lin ang="5400000" scaled="1"/>
                </a:gradFill>
              </a:rPr>
              <a:t>MSBuild</a:t>
            </a:r>
            <a:endParaRPr lang="en-US" sz="2353">
              <a:gradFill>
                <a:gsLst>
                  <a:gs pos="6494">
                    <a:schemeClr val="tx1"/>
                  </a:gs>
                  <a:gs pos="18182">
                    <a:schemeClr val="tx1"/>
                  </a:gs>
                </a:gsLst>
                <a:lin ang="5400000" scaled="1"/>
              </a:gradFill>
            </a:endParaRPr>
          </a:p>
        </p:txBody>
      </p:sp>
    </p:spTree>
    <p:extLst>
      <p:ext uri="{BB962C8B-B14F-4D97-AF65-F5344CB8AC3E}">
        <p14:creationId xmlns:p14="http://schemas.microsoft.com/office/powerpoint/2010/main" val="3793227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BD67A64-D835-4312-8597-E533CD1EA340}"/>
              </a:ext>
            </a:extLst>
          </p:cNvPr>
          <p:cNvSpPr/>
          <p:nvPr/>
        </p:nvSpPr>
        <p:spPr>
          <a:xfrm>
            <a:off x="606751" y="538386"/>
            <a:ext cx="10442961" cy="3108543"/>
          </a:xfrm>
          <a:prstGeom prst="rect">
            <a:avLst/>
          </a:prstGeom>
        </p:spPr>
        <p:txBody>
          <a:bodyPr wrap="square">
            <a:spAutoFit/>
          </a:bodyPr>
          <a:lstStyle/>
          <a:p>
            <a:r>
              <a:rPr lang="en-US" sz="2800" b="1" err="1">
                <a:latin typeface="Segoe UI Light" pitchFamily="34" charset="0"/>
              </a:rPr>
              <a:t>Abstract:</a:t>
            </a:r>
            <a:r>
              <a:rPr lang="en-US" sz="2800" err="1">
                <a:latin typeface="Segoe UI Light" pitchFamily="34" charset="0"/>
              </a:rPr>
              <a:t>Microservices</a:t>
            </a:r>
            <a:r>
              <a:rPr lang="en-US" sz="2800">
                <a:latin typeface="Segoe UI Light" pitchFamily="34" charset="0"/>
              </a:rPr>
              <a:t> are highly scalable, resilient, and composable units of deployment for modern applications. But building them is hard. There are a lot of development and deployment considerations to take into account. In this session we'll show you how we're making .NET Core microservices easier to build with new application patterns in .NET Core 2.1 as well as how to deploy and manage them with Kubernetes and Helm</a:t>
            </a:r>
            <a:endParaRPr lang="en-US" sz="2400"/>
          </a:p>
        </p:txBody>
      </p:sp>
    </p:spTree>
    <p:extLst>
      <p:ext uri="{BB962C8B-B14F-4D97-AF65-F5344CB8AC3E}">
        <p14:creationId xmlns:p14="http://schemas.microsoft.com/office/powerpoint/2010/main" val="12190981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D41790A-B7CB-AC41-86AD-C87ACA61960F}"/>
              </a:ext>
            </a:extLst>
          </p:cNvPr>
          <p:cNvSpPr>
            <a:spLocks noGrp="1"/>
          </p:cNvSpPr>
          <p:nvPr>
            <p:ph type="title"/>
          </p:nvPr>
        </p:nvSpPr>
        <p:spPr/>
        <p:txBody>
          <a:bodyPr/>
          <a:lstStyle/>
          <a:p>
            <a:r>
              <a:rPr lang="en-US"/>
              <a:t>Abstract</a:t>
            </a:r>
          </a:p>
        </p:txBody>
      </p:sp>
      <p:sp>
        <p:nvSpPr>
          <p:cNvPr id="8" name="Text Placeholder 7">
            <a:extLst>
              <a:ext uri="{FF2B5EF4-FFF2-40B4-BE49-F238E27FC236}">
                <a16:creationId xmlns:a16="http://schemas.microsoft.com/office/drawing/2014/main" id="{7ED59D2D-12D9-0848-BD8C-540FBE1216FD}"/>
              </a:ext>
            </a:extLst>
          </p:cNvPr>
          <p:cNvSpPr>
            <a:spLocks noGrp="1"/>
          </p:cNvSpPr>
          <p:nvPr>
            <p:ph type="body" sz="quarter" idx="10"/>
          </p:nvPr>
        </p:nvSpPr>
        <p:spPr>
          <a:xfrm>
            <a:off x="586390" y="1434370"/>
            <a:ext cx="11018520" cy="5749266"/>
          </a:xfrm>
        </p:spPr>
        <p:txBody>
          <a:bodyPr/>
          <a:lstStyle/>
          <a:p>
            <a:r>
              <a:rPr lang="en-US"/>
              <a:t>Building Reliable Systems</a:t>
            </a:r>
          </a:p>
          <a:p>
            <a:pPr lvl="1"/>
            <a:r>
              <a:rPr lang="en-US"/>
              <a:t>What makes a system reliable?</a:t>
            </a:r>
          </a:p>
          <a:p>
            <a:pPr lvl="1"/>
            <a:r>
              <a:rPr lang="en-US"/>
              <a:t>Pics/Animation of forms of reliability – what people do</a:t>
            </a:r>
          </a:p>
          <a:p>
            <a:r>
              <a:rPr lang="en-US"/>
              <a:t>Patterns of reliability</a:t>
            </a:r>
          </a:p>
          <a:p>
            <a:pPr lvl="1"/>
            <a:r>
              <a:rPr lang="en-US"/>
              <a:t>Developing for services that aren’t critical or cable of being 100% reliable</a:t>
            </a:r>
          </a:p>
          <a:p>
            <a:pPr lvl="1"/>
            <a:r>
              <a:rPr lang="en-US"/>
              <a:t>Developing for services that must be available 100%</a:t>
            </a:r>
          </a:p>
          <a:p>
            <a:r>
              <a:rPr lang="en-US"/>
              <a:t>How Containers </a:t>
            </a:r>
            <a:r>
              <a:rPr lang="en-US" b="1" i="1"/>
              <a:t>can</a:t>
            </a:r>
            <a:r>
              <a:rPr lang="en-US"/>
              <a:t> make your service 100% reliable </a:t>
            </a:r>
          </a:p>
          <a:p>
            <a:r>
              <a:rPr lang="en-US"/>
              <a:t>Why Microservices – is it just the latest fad?</a:t>
            </a:r>
          </a:p>
          <a:p>
            <a:pPr lvl="1"/>
            <a:r>
              <a:rPr lang="en-US"/>
              <a:t>Why microservices enable reliability </a:t>
            </a:r>
          </a:p>
          <a:p>
            <a:pPr lvl="1"/>
            <a:r>
              <a:rPr lang="en-US"/>
              <a:t>No individual service can be 100% reliable</a:t>
            </a:r>
          </a:p>
          <a:p>
            <a:r>
              <a:rPr lang="en-US"/>
              <a:t>How .NET Core enables reliability </a:t>
            </a:r>
          </a:p>
          <a:p>
            <a:r>
              <a:rPr lang="en-US"/>
              <a:t>How </a:t>
            </a:r>
            <a:r>
              <a:rPr lang="en-US" b="1" i="1"/>
              <a:t>you </a:t>
            </a:r>
            <a:r>
              <a:rPr lang="en-US"/>
              <a:t>can build reliable systems on top of unreliable things</a:t>
            </a:r>
          </a:p>
          <a:p>
            <a:endParaRPr lang="en-US"/>
          </a:p>
        </p:txBody>
      </p:sp>
    </p:spTree>
    <p:extLst>
      <p:ext uri="{BB962C8B-B14F-4D97-AF65-F5344CB8AC3E}">
        <p14:creationId xmlns:p14="http://schemas.microsoft.com/office/powerpoint/2010/main" val="31446243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AEA91-5684-4BD3-BD43-10947C7F80FF}"/>
              </a:ext>
            </a:extLst>
          </p:cNvPr>
          <p:cNvSpPr>
            <a:spLocks noGrp="1"/>
          </p:cNvSpPr>
          <p:nvPr>
            <p:ph type="title"/>
          </p:nvPr>
        </p:nvSpPr>
        <p:spPr/>
        <p:txBody>
          <a:bodyPr/>
          <a:lstStyle/>
          <a:p>
            <a:r>
              <a:rPr lang="en-US"/>
              <a:t>What Makes a System Reliable?</a:t>
            </a:r>
          </a:p>
        </p:txBody>
      </p:sp>
      <p:sp>
        <p:nvSpPr>
          <p:cNvPr id="3" name="Text Placeholder 2">
            <a:extLst>
              <a:ext uri="{FF2B5EF4-FFF2-40B4-BE49-F238E27FC236}">
                <a16:creationId xmlns:a16="http://schemas.microsoft.com/office/drawing/2014/main" id="{44CD33A3-81E3-43AE-BE44-EF017C24C389}"/>
              </a:ext>
            </a:extLst>
          </p:cNvPr>
          <p:cNvSpPr>
            <a:spLocks noGrp="1"/>
          </p:cNvSpPr>
          <p:nvPr>
            <p:ph type="body" sz="quarter" idx="10"/>
          </p:nvPr>
        </p:nvSpPr>
        <p:spPr>
          <a:xfrm>
            <a:off x="586390" y="1434370"/>
            <a:ext cx="11018520" cy="4567404"/>
          </a:xfrm>
        </p:spPr>
        <p:txBody>
          <a:bodyPr/>
          <a:lstStyle/>
          <a:p>
            <a:r>
              <a:rPr lang="en-US" dirty="0"/>
              <a:t>Are individual components 100% reliable?</a:t>
            </a:r>
          </a:p>
          <a:p>
            <a:endParaRPr lang="en-US" dirty="0"/>
          </a:p>
          <a:p>
            <a:r>
              <a:rPr lang="en-US" dirty="0"/>
              <a:t>Is power 100% reliable?</a:t>
            </a:r>
          </a:p>
          <a:p>
            <a:endParaRPr lang="en-US" dirty="0"/>
          </a:p>
          <a:p>
            <a:r>
              <a:rPr lang="en-US" dirty="0"/>
              <a:t>Is network connectivity 100% reliable?</a:t>
            </a:r>
          </a:p>
          <a:p>
            <a:endParaRPr lang="en-US" dirty="0"/>
          </a:p>
          <a:p>
            <a:r>
              <a:rPr lang="en-US" dirty="0"/>
              <a:t>Is the OS and/or Framework 100% reliable?</a:t>
            </a:r>
          </a:p>
          <a:p>
            <a:endParaRPr lang="en-US" dirty="0"/>
          </a:p>
          <a:p>
            <a:r>
              <a:rPr lang="en-US" dirty="0"/>
              <a:t>Is your code 100% reliable?</a:t>
            </a:r>
          </a:p>
        </p:txBody>
      </p:sp>
      <p:sp>
        <p:nvSpPr>
          <p:cNvPr id="4" name="Rectangle 3">
            <a:extLst>
              <a:ext uri="{FF2B5EF4-FFF2-40B4-BE49-F238E27FC236}">
                <a16:creationId xmlns:a16="http://schemas.microsoft.com/office/drawing/2014/main" id="{FC9B7290-63B3-403C-83EB-0B8D8AF44AF9}"/>
              </a:ext>
            </a:extLst>
          </p:cNvPr>
          <p:cNvSpPr/>
          <p:nvPr/>
        </p:nvSpPr>
        <p:spPr>
          <a:xfrm rot="507883">
            <a:off x="4679366" y="2762076"/>
            <a:ext cx="7013395" cy="646331"/>
          </a:xfrm>
          <a:prstGeom prst="rect">
            <a:avLst/>
          </a:prstGeom>
        </p:spPr>
        <p:txBody>
          <a:bodyPr wrap="none">
            <a:spAutoFit/>
          </a:bodyPr>
          <a:lstStyle/>
          <a:p>
            <a:r>
              <a:rPr lang="en-US" sz="3600"/>
              <a:t>Does it need to be 100% reliable?</a:t>
            </a:r>
          </a:p>
        </p:txBody>
      </p:sp>
    </p:spTree>
    <p:extLst>
      <p:ext uri="{BB962C8B-B14F-4D97-AF65-F5344CB8AC3E}">
        <p14:creationId xmlns:p14="http://schemas.microsoft.com/office/powerpoint/2010/main" val="33093448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 calcmode="lin" valueType="num">
                                      <p:cBhvr additive="base">
                                        <p:cTn id="31"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52"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Scale>
                                      <p:cBhvr>
                                        <p:cTn id="3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4"/>
                                        </p:tgtEl>
                                        <p:attrNameLst>
                                          <p:attrName>ppt_x</p:attrName>
                                          <p:attrName>ppt_y</p:attrName>
                                        </p:attrNameLst>
                                      </p:cBhvr>
                                    </p:animMotion>
                                    <p:animEffect transition="in" filter="fade">
                                      <p:cBhvr>
                                        <p:cTn id="3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8A0E0-ACD9-4E1C-A7FE-951DDC933C52}"/>
              </a:ext>
            </a:extLst>
          </p:cNvPr>
          <p:cNvSpPr>
            <a:spLocks noGrp="1"/>
          </p:cNvSpPr>
          <p:nvPr>
            <p:ph type="title"/>
          </p:nvPr>
        </p:nvSpPr>
        <p:spPr/>
        <p:txBody>
          <a:bodyPr/>
          <a:lstStyle/>
          <a:p>
            <a:r>
              <a:rPr lang="en-US"/>
              <a:t>Failure Is A Thing</a:t>
            </a:r>
          </a:p>
        </p:txBody>
      </p:sp>
      <p:sp>
        <p:nvSpPr>
          <p:cNvPr id="3" name="Text Placeholder 2">
            <a:extLst>
              <a:ext uri="{FF2B5EF4-FFF2-40B4-BE49-F238E27FC236}">
                <a16:creationId xmlns:a16="http://schemas.microsoft.com/office/drawing/2014/main" id="{8992D0E3-9EA4-4683-8E24-50944515C2C1}"/>
              </a:ext>
            </a:extLst>
          </p:cNvPr>
          <p:cNvSpPr>
            <a:spLocks noGrp="1"/>
          </p:cNvSpPr>
          <p:nvPr>
            <p:ph type="body" sz="quarter" idx="10"/>
          </p:nvPr>
        </p:nvSpPr>
        <p:spPr>
          <a:xfrm>
            <a:off x="586390" y="1434370"/>
            <a:ext cx="11018520" cy="3877985"/>
          </a:xfrm>
        </p:spPr>
        <p:txBody>
          <a:bodyPr/>
          <a:lstStyle/>
          <a:p>
            <a:r>
              <a:rPr lang="en-US" dirty="0"/>
              <a:t>If you assume things will fail, you’re prepared for reality</a:t>
            </a:r>
          </a:p>
          <a:p>
            <a:endParaRPr lang="en-US" dirty="0"/>
          </a:p>
          <a:p>
            <a:r>
              <a:rPr lang="en-US" dirty="0"/>
              <a:t>It’s not a matter of avoiding failure, it’s preparing for what to do when things fail</a:t>
            </a:r>
          </a:p>
          <a:p>
            <a:endParaRPr lang="en-US" dirty="0"/>
          </a:p>
          <a:p>
            <a:r>
              <a:rPr lang="en-US" dirty="0"/>
              <a:t>Building reliable systems embraces failure and provides for alternative paths</a:t>
            </a:r>
          </a:p>
          <a:p>
            <a:endParaRPr lang="en-US" dirty="0"/>
          </a:p>
        </p:txBody>
      </p:sp>
    </p:spTree>
    <p:extLst>
      <p:ext uri="{BB962C8B-B14F-4D97-AF65-F5344CB8AC3E}">
        <p14:creationId xmlns:p14="http://schemas.microsoft.com/office/powerpoint/2010/main" val="11426676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left)">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wipe(left)">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A29B3-8724-4426-BECE-DEEE2067716C}"/>
              </a:ext>
            </a:extLst>
          </p:cNvPr>
          <p:cNvSpPr>
            <a:spLocks noGrp="1"/>
          </p:cNvSpPr>
          <p:nvPr>
            <p:ph type="title"/>
          </p:nvPr>
        </p:nvSpPr>
        <p:spPr/>
        <p:txBody>
          <a:bodyPr/>
          <a:lstStyle/>
          <a:p>
            <a:r>
              <a:rPr lang="en-US"/>
              <a:t>Balancing the “Cost” of Reliability</a:t>
            </a:r>
          </a:p>
        </p:txBody>
      </p:sp>
      <p:sp>
        <p:nvSpPr>
          <p:cNvPr id="3" name="Text Placeholder 2">
            <a:extLst>
              <a:ext uri="{FF2B5EF4-FFF2-40B4-BE49-F238E27FC236}">
                <a16:creationId xmlns:a16="http://schemas.microsoft.com/office/drawing/2014/main" id="{35E27934-5D10-4733-833E-F80E7C3CED34}"/>
              </a:ext>
            </a:extLst>
          </p:cNvPr>
          <p:cNvSpPr>
            <a:spLocks noGrp="1"/>
          </p:cNvSpPr>
          <p:nvPr>
            <p:ph type="body" sz="quarter" idx="10"/>
          </p:nvPr>
        </p:nvSpPr>
        <p:spPr>
          <a:xfrm>
            <a:off x="586390" y="1434370"/>
            <a:ext cx="11018520" cy="2499146"/>
          </a:xfrm>
        </p:spPr>
        <p:txBody>
          <a:bodyPr/>
          <a:lstStyle/>
          <a:p>
            <a:r>
              <a:rPr lang="en-US" dirty="0"/>
              <a:t>What are “costs”?</a:t>
            </a:r>
          </a:p>
          <a:p>
            <a:endParaRPr lang="en-US" dirty="0"/>
          </a:p>
          <a:p>
            <a:r>
              <a:rPr lang="en-US" dirty="0"/>
              <a:t>How much code are you willing to write</a:t>
            </a:r>
          </a:p>
          <a:p>
            <a:r>
              <a:rPr lang="en-US" dirty="0"/>
              <a:t>How many redundant instances will you pay for?</a:t>
            </a:r>
          </a:p>
          <a:p>
            <a:r>
              <a:rPr lang="en-US" dirty="0"/>
              <a:t>How many regions should you deploy to</a:t>
            </a:r>
          </a:p>
        </p:txBody>
      </p:sp>
      <p:sp>
        <p:nvSpPr>
          <p:cNvPr id="5" name="Rectangle 4">
            <a:extLst>
              <a:ext uri="{FF2B5EF4-FFF2-40B4-BE49-F238E27FC236}">
                <a16:creationId xmlns:a16="http://schemas.microsoft.com/office/drawing/2014/main" id="{31A97C5C-EBAF-45AB-8681-1FD30E9AE9EB}"/>
              </a:ext>
            </a:extLst>
          </p:cNvPr>
          <p:cNvSpPr/>
          <p:nvPr/>
        </p:nvSpPr>
        <p:spPr>
          <a:xfrm>
            <a:off x="6523416" y="2412437"/>
            <a:ext cx="916020" cy="523220"/>
          </a:xfrm>
          <a:prstGeom prst="rect">
            <a:avLst/>
          </a:prstGeom>
        </p:spPr>
        <p:txBody>
          <a:bodyPr wrap="none">
            <a:spAutoFit/>
          </a:bodyPr>
          <a:lstStyle/>
          <a:p>
            <a:r>
              <a:rPr lang="en-US" sz="2800" dirty="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test</a:t>
            </a:r>
            <a:endParaRPr lang="en-US" dirty="0"/>
          </a:p>
        </p:txBody>
      </p:sp>
      <p:sp>
        <p:nvSpPr>
          <p:cNvPr id="6" name="Rectangle 5">
            <a:extLst>
              <a:ext uri="{FF2B5EF4-FFF2-40B4-BE49-F238E27FC236}">
                <a16:creationId xmlns:a16="http://schemas.microsoft.com/office/drawing/2014/main" id="{AC2CDD85-75CD-4D36-9180-507B61A43B06}"/>
              </a:ext>
            </a:extLst>
          </p:cNvPr>
          <p:cNvSpPr/>
          <p:nvPr/>
        </p:nvSpPr>
        <p:spPr>
          <a:xfrm>
            <a:off x="7233000" y="2412437"/>
            <a:ext cx="1846980" cy="523220"/>
          </a:xfrm>
          <a:prstGeom prst="rect">
            <a:avLst/>
          </a:prstGeom>
        </p:spPr>
        <p:txBody>
          <a:bodyPr wrap="none">
            <a:spAutoFit/>
          </a:bodyPr>
          <a:lstStyle/>
          <a:p>
            <a:pPr algn="r"/>
            <a:r>
              <a:rPr lang="en-US" sz="280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maintain?</a:t>
            </a:r>
            <a:endParaRPr lang="en-US"/>
          </a:p>
        </p:txBody>
      </p:sp>
      <p:sp>
        <p:nvSpPr>
          <p:cNvPr id="10" name="Rectangle 9">
            <a:extLst>
              <a:ext uri="{FF2B5EF4-FFF2-40B4-BE49-F238E27FC236}">
                <a16:creationId xmlns:a16="http://schemas.microsoft.com/office/drawing/2014/main" id="{ED3833B2-01E7-4819-A879-BC68C01E9180}"/>
              </a:ext>
            </a:extLst>
          </p:cNvPr>
          <p:cNvSpPr/>
          <p:nvPr/>
        </p:nvSpPr>
        <p:spPr>
          <a:xfrm>
            <a:off x="6656135" y="3437166"/>
            <a:ext cx="2279855" cy="523220"/>
          </a:xfrm>
          <a:prstGeom prst="rect">
            <a:avLst/>
          </a:prstGeom>
        </p:spPr>
        <p:txBody>
          <a:bodyPr wrap="none">
            <a:spAutoFit/>
          </a:bodyPr>
          <a:lstStyle/>
          <a:p>
            <a:pPr algn="r"/>
            <a:r>
              <a:rPr lang="en-US" sz="280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and pay for?</a:t>
            </a:r>
            <a:endParaRPr lang="en-US"/>
          </a:p>
        </p:txBody>
      </p:sp>
    </p:spTree>
    <p:extLst>
      <p:ext uri="{BB962C8B-B14F-4D97-AF65-F5344CB8AC3E}">
        <p14:creationId xmlns:p14="http://schemas.microsoft.com/office/powerpoint/2010/main" val="11721612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left)">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A29B3-8724-4426-BECE-DEEE2067716C}"/>
              </a:ext>
            </a:extLst>
          </p:cNvPr>
          <p:cNvSpPr>
            <a:spLocks noGrp="1"/>
          </p:cNvSpPr>
          <p:nvPr>
            <p:ph type="title"/>
          </p:nvPr>
        </p:nvSpPr>
        <p:spPr/>
        <p:txBody>
          <a:bodyPr/>
          <a:lstStyle/>
          <a:p>
            <a:r>
              <a:rPr lang="en-US" dirty="0"/>
              <a:t>Can You Answer These Questions?</a:t>
            </a:r>
          </a:p>
        </p:txBody>
      </p:sp>
      <p:sp>
        <p:nvSpPr>
          <p:cNvPr id="3" name="Text Placeholder 2">
            <a:extLst>
              <a:ext uri="{FF2B5EF4-FFF2-40B4-BE49-F238E27FC236}">
                <a16:creationId xmlns:a16="http://schemas.microsoft.com/office/drawing/2014/main" id="{35E27934-5D10-4733-833E-F80E7C3CED34}"/>
              </a:ext>
            </a:extLst>
          </p:cNvPr>
          <p:cNvSpPr>
            <a:spLocks noGrp="1"/>
          </p:cNvSpPr>
          <p:nvPr>
            <p:ph type="body" sz="quarter" idx="10"/>
          </p:nvPr>
        </p:nvSpPr>
        <p:spPr>
          <a:xfrm>
            <a:off x="586390" y="2943130"/>
            <a:ext cx="11018520" cy="1465016"/>
          </a:xfrm>
        </p:spPr>
        <p:txBody>
          <a:bodyPr/>
          <a:lstStyle/>
          <a:p>
            <a:r>
              <a:rPr lang="en-US" dirty="0"/>
              <a:t>What if that that service didn’t work for _____ amount of time?</a:t>
            </a:r>
          </a:p>
          <a:p>
            <a:r>
              <a:rPr lang="en-US" dirty="0"/>
              <a:t>Would your customer be able to complete </a:t>
            </a:r>
            <a:r>
              <a:rPr lang="en-US" b="1" u="sng" dirty="0"/>
              <a:t>the important</a:t>
            </a:r>
            <a:r>
              <a:rPr lang="en-US" dirty="0"/>
              <a:t> task?</a:t>
            </a:r>
          </a:p>
          <a:p>
            <a:r>
              <a:rPr lang="en-US" dirty="0"/>
              <a:t>Should the whole system fail because one minor piece failed?</a:t>
            </a:r>
          </a:p>
        </p:txBody>
      </p:sp>
    </p:spTree>
    <p:extLst>
      <p:ext uri="{BB962C8B-B14F-4D97-AF65-F5344CB8AC3E}">
        <p14:creationId xmlns:p14="http://schemas.microsoft.com/office/powerpoint/2010/main" val="11180176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1000"/>
                                        <p:tgtEl>
                                          <p:spTgt spid="3">
                                            <p:txEl>
                                              <p:pRg st="0" end="0"/>
                                            </p:txEl>
                                          </p:spTgt>
                                        </p:tgtEl>
                                      </p:cBhvr>
                                    </p:animEffect>
                                  </p:childTnLst>
                                </p:cTn>
                              </p:par>
                            </p:childTnLst>
                          </p:cTn>
                        </p:par>
                        <p:par>
                          <p:cTn id="8" fill="hold">
                            <p:stCondLst>
                              <p:cond delay="1000"/>
                            </p:stCondLst>
                            <p:childTnLst>
                              <p:par>
                                <p:cTn id="9" presetID="22" presetClass="entr" presetSubtype="8"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left)">
                                      <p:cBhvr>
                                        <p:cTn id="11" dur="1000"/>
                                        <p:tgtEl>
                                          <p:spTgt spid="3">
                                            <p:txEl>
                                              <p:pRg st="1" end="1"/>
                                            </p:txEl>
                                          </p:spTgt>
                                        </p:tgtEl>
                                      </p:cBhvr>
                                    </p:animEffect>
                                  </p:childTnLst>
                                </p:cTn>
                              </p:par>
                            </p:childTnLst>
                          </p:cTn>
                        </p:par>
                        <p:par>
                          <p:cTn id="12" fill="hold">
                            <p:stCondLst>
                              <p:cond delay="2500"/>
                            </p:stCondLst>
                            <p:childTnLst>
                              <p:par>
                                <p:cTn id="13" presetID="22" presetClass="entr" presetSubtype="8"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59F2D-7053-C743-BEAC-3AF1533C2918}"/>
              </a:ext>
            </a:extLst>
          </p:cNvPr>
          <p:cNvSpPr>
            <a:spLocks noGrp="1"/>
          </p:cNvSpPr>
          <p:nvPr>
            <p:ph type="title"/>
          </p:nvPr>
        </p:nvSpPr>
        <p:spPr/>
        <p:txBody>
          <a:bodyPr/>
          <a:lstStyle/>
          <a:p>
            <a:r>
              <a:rPr lang="en-US"/>
              <a:t>What’s the most basic fault-tolerant feature of HTML?</a:t>
            </a:r>
          </a:p>
        </p:txBody>
      </p:sp>
      <p:pic>
        <p:nvPicPr>
          <p:cNvPr id="4" name="Picture 3">
            <a:extLst>
              <a:ext uri="{FF2B5EF4-FFF2-40B4-BE49-F238E27FC236}">
                <a16:creationId xmlns:a16="http://schemas.microsoft.com/office/drawing/2014/main" id="{2F71FF97-325E-0147-9D0E-BF91713B47D8}"/>
              </a:ext>
            </a:extLst>
          </p:cNvPr>
          <p:cNvPicPr>
            <a:picLocks noChangeAspect="1"/>
          </p:cNvPicPr>
          <p:nvPr/>
        </p:nvPicPr>
        <p:blipFill>
          <a:blip r:embed="rId2"/>
          <a:stretch>
            <a:fillRect/>
          </a:stretch>
        </p:blipFill>
        <p:spPr>
          <a:xfrm>
            <a:off x="6203784" y="1099433"/>
            <a:ext cx="5080000" cy="5676900"/>
          </a:xfrm>
          <a:prstGeom prst="rect">
            <a:avLst/>
          </a:prstGeom>
        </p:spPr>
      </p:pic>
      <p:sp>
        <p:nvSpPr>
          <p:cNvPr id="3" name="Speech Bubble: Rectangle with Corners Rounded 2">
            <a:extLst>
              <a:ext uri="{FF2B5EF4-FFF2-40B4-BE49-F238E27FC236}">
                <a16:creationId xmlns:a16="http://schemas.microsoft.com/office/drawing/2014/main" id="{1C43DC0F-5B13-413B-8AB5-993E7C1F1D43}"/>
              </a:ext>
            </a:extLst>
          </p:cNvPr>
          <p:cNvSpPr/>
          <p:nvPr/>
        </p:nvSpPr>
        <p:spPr bwMode="auto">
          <a:xfrm>
            <a:off x="1188720" y="2868930"/>
            <a:ext cx="3657600" cy="731520"/>
          </a:xfrm>
          <a:prstGeom prst="wedgeRoundRectCallout">
            <a:avLst>
              <a:gd name="adj1" fmla="val 94792"/>
              <a:gd name="adj2" fmla="val 52500"/>
              <a:gd name="adj3" fmla="val 16667"/>
            </a:avLst>
          </a:prstGeom>
          <a:solidFill>
            <a:srgbClr val="00B0F0"/>
          </a:solidFill>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HTTP 404 - Broken Image</a:t>
            </a:r>
          </a:p>
        </p:txBody>
      </p:sp>
    </p:spTree>
    <p:extLst>
      <p:ext uri="{BB962C8B-B14F-4D97-AF65-F5344CB8AC3E}">
        <p14:creationId xmlns:p14="http://schemas.microsoft.com/office/powerpoint/2010/main" val="2867588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5-50195_Microsoft_Build_Template">
  <a:themeElements>
    <a:clrScheme name="Microsoft Build 2018">
      <a:dk1>
        <a:srgbClr val="1A1A1A"/>
      </a:dk1>
      <a:lt1>
        <a:srgbClr val="FFFFFF"/>
      </a:lt1>
      <a:dk2>
        <a:srgbClr val="0D0D0D"/>
      </a:dk2>
      <a:lt2>
        <a:srgbClr val="E6E6E6"/>
      </a:lt2>
      <a:accent1>
        <a:srgbClr val="505050"/>
      </a:accent1>
      <a:accent2>
        <a:srgbClr val="D2D2D2"/>
      </a:accent2>
      <a:accent3>
        <a:srgbClr val="E3008C"/>
      </a:accent3>
      <a:accent4>
        <a:srgbClr val="32145A"/>
      </a:accent4>
      <a:accent5>
        <a:srgbClr val="2139B5"/>
      </a:accent5>
      <a:accent6>
        <a:srgbClr val="E6E6E6"/>
      </a:accent6>
      <a:hlink>
        <a:srgbClr val="2139B5"/>
      </a:hlink>
      <a:folHlink>
        <a:srgbClr val="2139B5"/>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8_16x9_Breakout_Template.potx" id="{1A72F1D6-8E00-44B7-8612-A96C51648790}" vid="{FC63816D-7A82-403A-9DF6-29F1914C43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523F0DE61C01647AADD57BC023588A4" ma:contentTypeVersion="7" ma:contentTypeDescription="Create a new document." ma:contentTypeScope="" ma:versionID="c82e17bda8f0824f827d30d217c1e644">
  <xsd:schema xmlns:xsd="http://www.w3.org/2001/XMLSchema" xmlns:xs="http://www.w3.org/2001/XMLSchema" xmlns:p="http://schemas.microsoft.com/office/2006/metadata/properties" xmlns:ns2="670f2bc3-833b-4a76-b13f-f7d6db0b8f4d" xmlns:ns3="80b0474e-37b4-4751-81bc-12d5121181de" targetNamespace="http://schemas.microsoft.com/office/2006/metadata/properties" ma:root="true" ma:fieldsID="76d14746e1836138be82c9d02d1b3c81" ns2:_="" ns3:_="">
    <xsd:import namespace="670f2bc3-833b-4a76-b13f-f7d6db0b8f4d"/>
    <xsd:import namespace="80b0474e-37b4-4751-81bc-12d5121181d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0f2bc3-833b-4a76-b13f-f7d6db0b8f4d"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0b0474e-37b4-4751-81bc-12d5121181de"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hidden="true" ma:internalName="LastSharedByUser" ma:readOnly="true">
      <xsd:simpleType>
        <xsd:restriction base="dms:Note"/>
      </xsd:simpleType>
    </xsd:element>
    <xsd:element name="LastSharedByTime" ma:index="13"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BFFCC63-98F2-41F9-B5D6-E4867C5AE3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70f2bc3-833b-4a76-b13f-f7d6db0b8f4d"/>
    <ds:schemaRef ds:uri="80b0474e-37b4-4751-81bc-12d5121181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4552</TotalTime>
  <Words>1156</Words>
  <Application>Microsoft Office PowerPoint</Application>
  <PresentationFormat>Widescreen</PresentationFormat>
  <Paragraphs>289</Paragraphs>
  <Slides>22</Slides>
  <Notes>7</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Arial</vt:lpstr>
      <vt:lpstr>Calibri</vt:lpstr>
      <vt:lpstr>Consolas</vt:lpstr>
      <vt:lpstr>Courier New</vt:lpstr>
      <vt:lpstr>Lucida Console</vt:lpstr>
      <vt:lpstr>Segoe UI</vt:lpstr>
      <vt:lpstr>Segoe UI Light</vt:lpstr>
      <vt:lpstr>Segoe UI Semibold</vt:lpstr>
      <vt:lpstr>Segoe UI Semilight</vt:lpstr>
      <vt:lpstr>Wingdings</vt:lpstr>
      <vt:lpstr>5-50195_Microsoft_Build_Template</vt:lpstr>
      <vt:lpstr>PowerPoint Presentation</vt:lpstr>
      <vt:lpstr>Building Resilient Microservices with .NET Core and  Azure Container Services (AKS)</vt:lpstr>
      <vt:lpstr>PowerPoint Presentation</vt:lpstr>
      <vt:lpstr>Abstract</vt:lpstr>
      <vt:lpstr>What Makes a System Reliable?</vt:lpstr>
      <vt:lpstr>Failure Is A Thing</vt:lpstr>
      <vt:lpstr>Balancing the “Cost” of Reliability</vt:lpstr>
      <vt:lpstr>Can You Answer These Questions?</vt:lpstr>
      <vt:lpstr>What’s the most basic fault-tolerant feature of HTML?</vt:lpstr>
      <vt:lpstr>What has changed, in this wave of technology?</vt:lpstr>
      <vt:lpstr>Computing That Assumes Failure As the Norm</vt:lpstr>
      <vt:lpstr>Microservice Resiliency</vt:lpstr>
      <vt:lpstr>Demo       Architecture</vt:lpstr>
      <vt:lpstr>Demo</vt:lpstr>
      <vt:lpstr>Demo       Architecture</vt:lpstr>
      <vt:lpstr>Demo       Architecture</vt:lpstr>
      <vt:lpstr>Coming into port…</vt:lpstr>
      <vt:lpstr>Specifics We’ve Demo’d</vt:lpstr>
      <vt:lpstr>Related Breakout Sessions</vt:lpstr>
      <vt:lpstr>PowerPoint Presentation</vt:lpstr>
      <vt:lpstr>Please Complete An Evaluation Form for every session you attend.   Your input is important!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 Lasker</dc:creator>
  <cp:lastModifiedBy>Steve Lasker</cp:lastModifiedBy>
  <cp:revision>28</cp:revision>
  <dcterms:modified xsi:type="dcterms:W3CDTF">2018-05-05T21:43:58Z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0x010100F523F0DE61C01647AADD57BC023588A4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20;#Washington State Convention and Trade Center|2ebf141d-f871-4cc9-bf08-f87f112ab464</vt:lpwstr>
  </property>
  <property fmtid="{D5CDD505-2E9C-101B-9397-08002B2CF9AE}" pid="7" name="Track">
    <vt:lpwstr/>
  </property>
  <property fmtid="{D5CDD505-2E9C-101B-9397-08002B2CF9AE}" pid="8" name="Event Location">
    <vt:lpwstr>19;#Seattle|54f46ed2-c77e-4a59-b182-a4171fdb0d11</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TaxKeyword">
    <vt:lpwstr>42;#Microsoft Build|98156d08-f86c-467a-ad79-de9e9c534df7</vt:lpwstr>
  </property>
  <property fmtid="{D5CDD505-2E9C-101B-9397-08002B2CF9AE}" pid="21" name="Event Name">
    <vt:lpwstr>45;#Build|58542b36-5bf5-46a6-a53f-a41fb7a73785</vt:lpwstr>
  </property>
  <property fmtid="{D5CDD505-2E9C-101B-9397-08002B2CF9AE}" pid="22" name="Audience1">
    <vt:lpwstr/>
  </property>
</Properties>
</file>

<file path=docProps/thumbnail.jpeg>
</file>